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 id="262" r:id="rId7"/>
    <p:sldId id="265" r:id="rId8"/>
    <p:sldId id="266" r:id="rId9"/>
    <p:sldId id="267" r:id="rId10"/>
    <p:sldId id="268" r:id="rId11"/>
    <p:sldId id="269" r:id="rId12"/>
    <p:sldId id="270" r:id="rId13"/>
    <p:sldId id="271" r:id="rId14"/>
    <p:sldId id="263" r:id="rId15"/>
    <p:sldId id="273" r:id="rId16"/>
    <p:sldId id="264" r:id="rId17"/>
    <p:sldId id="274" r:id="rId18"/>
    <p:sldId id="276" r:id="rId19"/>
    <p:sldId id="279" r:id="rId20"/>
    <p:sldId id="278" r:id="rId21"/>
    <p:sldId id="277" r:id="rId22"/>
    <p:sldId id="280" r:id="rId23"/>
    <p:sldId id="281" r:id="rId24"/>
    <p:sldId id="284" r:id="rId25"/>
    <p:sldId id="282" r:id="rId26"/>
    <p:sldId id="285" r:id="rId27"/>
    <p:sldId id="283" r:id="rId28"/>
    <p:sldId id="288" r:id="rId29"/>
    <p:sldId id="289" r:id="rId30"/>
    <p:sldId id="290" r:id="rId31"/>
    <p:sldId id="291" r:id="rId32"/>
    <p:sldId id="292"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95" d="100"/>
          <a:sy n="95" d="100"/>
        </p:scale>
        <p:origin x="67" y="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jfif>
</file>

<file path=ppt/media/image6.jpg>
</file>

<file path=ppt/media/image7.png>
</file>

<file path=ppt/media/image8.jfif>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6/23/2021</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6/23/2021</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geeksforgeeks.org/context-manager-in-python/" TargetMode="Externa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 Target="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f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docs.python.org/3/library/collections.html" TargetMode="External"/><Relationship Id="rId7" Type="http://schemas.openxmlformats.org/officeDocument/2006/relationships/hyperlink" Target="https://github.com/Adiboy3112/KOSS-TEACHING-TASK#koss-teaching-task" TargetMode="External"/><Relationship Id="rId2" Type="http://schemas.openxmlformats.org/officeDocument/2006/relationships/hyperlink" Target="https://www.geeksforgeeks.org/python-collections-module/" TargetMode="External"/><Relationship Id="rId1" Type="http://schemas.openxmlformats.org/officeDocument/2006/relationships/slideLayout" Target="../slideLayouts/slideLayout3.xml"/><Relationship Id="rId6" Type="http://schemas.openxmlformats.org/officeDocument/2006/relationships/hyperlink" Target="https://book.pythontips.com/en/latest/context_managers.html" TargetMode="External"/><Relationship Id="rId5" Type="http://schemas.openxmlformats.org/officeDocument/2006/relationships/hyperlink" Target="https://www.geeksforgeeks.org/context-manager-using-contextmanager-decorator/" TargetMode="External"/><Relationship Id="rId4" Type="http://schemas.openxmlformats.org/officeDocument/2006/relationships/hyperlink" Target="https://www.geeksforgeeks.org/context-manager-in-python/"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jfi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7D24E-4DC6-41F3-8523-602FB3297687}"/>
              </a:ext>
            </a:extLst>
          </p:cNvPr>
          <p:cNvSpPr>
            <a:spLocks noGrp="1"/>
          </p:cNvSpPr>
          <p:nvPr>
            <p:ph type="ctrTitle"/>
          </p:nvPr>
        </p:nvSpPr>
        <p:spPr>
          <a:xfrm>
            <a:off x="3962399" y="1964268"/>
            <a:ext cx="7197726" cy="2421464"/>
          </a:xfrm>
        </p:spPr>
        <p:txBody>
          <a:bodyPr>
            <a:normAutofit/>
          </a:bodyPr>
          <a:lstStyle/>
          <a:p>
            <a:r>
              <a:rPr lang="en-US" sz="3600" cap="none" dirty="0">
                <a:ln w="0"/>
                <a:solidFill>
                  <a:srgbClr val="00B0F0"/>
                </a:solidFill>
                <a:effectLst>
                  <a:outerShdw blurRad="38100" dist="19050" dir="2700000" algn="tl" rotWithShape="0">
                    <a:schemeClr val="dk1">
                      <a:alpha val="40000"/>
                    </a:schemeClr>
                  </a:outerShdw>
                </a:effectLst>
                <a:latin typeface="Algerian" panose="04020705040A02060702" pitchFamily="82" charset="0"/>
              </a:rPr>
              <a:t>Context Manager</a:t>
            </a:r>
            <a:br>
              <a:rPr lang="en-US" sz="3600" cap="none" dirty="0">
                <a:ln w="0"/>
                <a:effectLst>
                  <a:outerShdw blurRad="38100" dist="19050" dir="2700000" algn="tl" rotWithShape="0">
                    <a:schemeClr val="dk1">
                      <a:alpha val="40000"/>
                    </a:schemeClr>
                  </a:outerShdw>
                </a:effectLst>
                <a:latin typeface="Algerian" panose="04020705040A02060702" pitchFamily="82" charset="0"/>
              </a:rPr>
            </a:br>
            <a:r>
              <a:rPr lang="en-US" sz="3600" cap="none" dirty="0">
                <a:ln w="0"/>
                <a:solidFill>
                  <a:srgbClr val="FFFF00"/>
                </a:solidFill>
                <a:effectLst>
                  <a:outerShdw blurRad="38100" dist="19050" dir="2700000" algn="tl" rotWithShape="0">
                    <a:schemeClr val="dk1">
                      <a:alpha val="40000"/>
                    </a:schemeClr>
                  </a:outerShdw>
                </a:effectLst>
                <a:latin typeface="Algerian" panose="04020705040A02060702" pitchFamily="82" charset="0"/>
              </a:rPr>
              <a:t>&amp;</a:t>
            </a:r>
            <a:br>
              <a:rPr lang="en-US" sz="3600" cap="none" dirty="0">
                <a:ln w="0"/>
                <a:solidFill>
                  <a:srgbClr val="FFFF00"/>
                </a:solidFill>
                <a:effectLst>
                  <a:outerShdw blurRad="38100" dist="19050" dir="2700000" algn="tl" rotWithShape="0">
                    <a:schemeClr val="dk1">
                      <a:alpha val="40000"/>
                    </a:schemeClr>
                  </a:outerShdw>
                </a:effectLst>
                <a:latin typeface="Algerian" panose="04020705040A02060702" pitchFamily="82" charset="0"/>
              </a:rPr>
            </a:br>
            <a:r>
              <a:rPr lang="en-US" sz="3600" cap="none" dirty="0">
                <a:ln w="0"/>
                <a:solidFill>
                  <a:srgbClr val="FFFF00"/>
                </a:solidFill>
                <a:effectLst>
                  <a:outerShdw blurRad="38100" dist="19050" dir="2700000" algn="tl" rotWithShape="0">
                    <a:schemeClr val="dk1">
                      <a:alpha val="40000"/>
                    </a:schemeClr>
                  </a:outerShdw>
                </a:effectLst>
                <a:latin typeface="Algerian" panose="04020705040A02060702" pitchFamily="82" charset="0"/>
              </a:rPr>
              <a:t>Collection Library</a:t>
            </a:r>
            <a:br>
              <a:rPr lang="en-US" sz="3600" cap="none" dirty="0">
                <a:ln w="0"/>
                <a:solidFill>
                  <a:srgbClr val="FFFF00"/>
                </a:solidFill>
                <a:effectLst>
                  <a:outerShdw blurRad="38100" dist="19050" dir="2700000" algn="tl" rotWithShape="0">
                    <a:schemeClr val="dk1">
                      <a:alpha val="40000"/>
                    </a:schemeClr>
                  </a:outerShdw>
                </a:effectLst>
                <a:latin typeface="Algerian" panose="04020705040A02060702" pitchFamily="82" charset="0"/>
              </a:rPr>
            </a:br>
            <a:endParaRPr lang="en-IN" sz="3600" cap="none" dirty="0">
              <a:ln w="0"/>
              <a:solidFill>
                <a:srgbClr val="FFFF00"/>
              </a:solidFill>
              <a:effectLst>
                <a:outerShdw blurRad="38100" dist="19050" dir="2700000" algn="tl" rotWithShape="0">
                  <a:schemeClr val="dk1">
                    <a:alpha val="40000"/>
                  </a:schemeClr>
                </a:outerShdw>
              </a:effectLst>
              <a:latin typeface="Algerian" panose="04020705040A02060702" pitchFamily="82" charset="0"/>
            </a:endParaRPr>
          </a:p>
        </p:txBody>
      </p:sp>
      <p:sp>
        <p:nvSpPr>
          <p:cNvPr id="3" name="Subtitle 2">
            <a:extLst>
              <a:ext uri="{FF2B5EF4-FFF2-40B4-BE49-F238E27FC236}">
                <a16:creationId xmlns:a16="http://schemas.microsoft.com/office/drawing/2014/main" id="{6FC733F6-A55E-45D8-B387-58D33B004C5E}"/>
              </a:ext>
            </a:extLst>
          </p:cNvPr>
          <p:cNvSpPr>
            <a:spLocks noGrp="1"/>
          </p:cNvSpPr>
          <p:nvPr>
            <p:ph type="subTitle" idx="1"/>
          </p:nvPr>
        </p:nvSpPr>
        <p:spPr/>
        <p:txBody>
          <a:bodyPr>
            <a:normAutofit/>
          </a:bodyPr>
          <a:lstStyle/>
          <a:p>
            <a:r>
              <a:rPr lang="en-US" sz="2400" dirty="0">
                <a:solidFill>
                  <a:srgbClr val="00B0F0"/>
                </a:solidFill>
                <a:latin typeface="Algerian" panose="04020705040A02060702" pitchFamily="82" charset="0"/>
              </a:rPr>
              <a:t>By-Aditya Ranjan Jha</a:t>
            </a:r>
          </a:p>
          <a:p>
            <a:r>
              <a:rPr lang="en-US" sz="2400" dirty="0">
                <a:solidFill>
                  <a:srgbClr val="FFFF00"/>
                </a:solidFill>
                <a:latin typeface="Algerian" panose="04020705040A02060702" pitchFamily="82" charset="0"/>
              </a:rPr>
              <a:t>20EE10006</a:t>
            </a:r>
            <a:endParaRPr lang="en-IN" sz="2400" dirty="0">
              <a:solidFill>
                <a:srgbClr val="FFFF00"/>
              </a:solidFill>
              <a:latin typeface="Algerian" panose="04020705040A02060702" pitchFamily="82" charset="0"/>
            </a:endParaRPr>
          </a:p>
        </p:txBody>
      </p:sp>
      <p:pic>
        <p:nvPicPr>
          <p:cNvPr id="5" name="Picture 4">
            <a:extLst>
              <a:ext uri="{FF2B5EF4-FFF2-40B4-BE49-F238E27FC236}">
                <a16:creationId xmlns:a16="http://schemas.microsoft.com/office/drawing/2014/main" id="{171B350D-28B7-4B30-9012-C5B6FEE86750}"/>
              </a:ext>
            </a:extLst>
          </p:cNvPr>
          <p:cNvPicPr>
            <a:picLocks noChangeAspect="1"/>
          </p:cNvPicPr>
          <p:nvPr/>
        </p:nvPicPr>
        <p:blipFill>
          <a:blip r:embed="rId2"/>
          <a:stretch>
            <a:fillRect/>
          </a:stretch>
        </p:blipFill>
        <p:spPr>
          <a:xfrm>
            <a:off x="4080448" y="2057399"/>
            <a:ext cx="2015552" cy="2015552"/>
          </a:xfrm>
          <a:prstGeom prst="rect">
            <a:avLst/>
          </a:prstGeom>
        </p:spPr>
      </p:pic>
    </p:spTree>
    <p:extLst>
      <p:ext uri="{BB962C8B-B14F-4D97-AF65-F5344CB8AC3E}">
        <p14:creationId xmlns:p14="http://schemas.microsoft.com/office/powerpoint/2010/main" val="18893665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AED32-2EFD-4FDB-8F6F-C2876D7BEAFE}"/>
              </a:ext>
            </a:extLst>
          </p:cNvPr>
          <p:cNvSpPr>
            <a:spLocks noGrp="1"/>
          </p:cNvSpPr>
          <p:nvPr>
            <p:ph type="title"/>
          </p:nvPr>
        </p:nvSpPr>
        <p:spPr>
          <a:xfrm>
            <a:off x="735358" y="153164"/>
            <a:ext cx="10551694" cy="1456267"/>
          </a:xfrm>
        </p:spPr>
        <p:txBody>
          <a:bodyPr>
            <a:normAutofit/>
          </a:bodyPr>
          <a:lstStyle/>
          <a:p>
            <a: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                 </a:t>
            </a:r>
            <a:r>
              <a:rPr kumimoji="0" lang="en-US" sz="2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&gt;&gt;</a:t>
            </a:r>
            <a:r>
              <a:rPr lang="en-US" sz="2200" b="1" dirty="0">
                <a:solidFill>
                  <a:srgbClr val="00B0F0"/>
                </a:solidFill>
                <a:latin typeface="Algerian" panose="04020705040A02060702" pitchFamily="82" charset="0"/>
              </a:rPr>
              <a:t>The picture below shows exactly the flow of execution</a:t>
            </a:r>
            <a:br>
              <a:rPr kumimoji="0" lang="en-US" sz="2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br>
            <a:endParaRPr lang="en-IN" dirty="0"/>
          </a:p>
        </p:txBody>
      </p:sp>
      <p:pic>
        <p:nvPicPr>
          <p:cNvPr id="4" name="Picture 3">
            <a:extLst>
              <a:ext uri="{FF2B5EF4-FFF2-40B4-BE49-F238E27FC236}">
                <a16:creationId xmlns:a16="http://schemas.microsoft.com/office/drawing/2014/main" id="{D81D348D-71A9-414F-8919-1FED52D6AFA8}"/>
              </a:ext>
            </a:extLst>
          </p:cNvPr>
          <p:cNvPicPr>
            <a:picLocks noChangeAspect="1"/>
          </p:cNvPicPr>
          <p:nvPr/>
        </p:nvPicPr>
        <p:blipFill>
          <a:blip r:embed="rId2"/>
          <a:stretch>
            <a:fillRect/>
          </a:stretch>
        </p:blipFill>
        <p:spPr>
          <a:xfrm>
            <a:off x="1672390" y="258648"/>
            <a:ext cx="894347" cy="894347"/>
          </a:xfrm>
          <a:prstGeom prst="rect">
            <a:avLst/>
          </a:prstGeom>
        </p:spPr>
      </p:pic>
      <p:pic>
        <p:nvPicPr>
          <p:cNvPr id="7" name="Content Placeholder 6">
            <a:extLst>
              <a:ext uri="{FF2B5EF4-FFF2-40B4-BE49-F238E27FC236}">
                <a16:creationId xmlns:a16="http://schemas.microsoft.com/office/drawing/2014/main" id="{69C2BF31-8A2A-4558-96B3-D40A4134C575}"/>
              </a:ext>
            </a:extLst>
          </p:cNvPr>
          <p:cNvPicPr>
            <a:picLocks noGrp="1" noChangeAspect="1"/>
          </p:cNvPicPr>
          <p:nvPr>
            <p:ph idx="1"/>
          </p:nvPr>
        </p:nvPicPr>
        <p:blipFill>
          <a:blip r:embed="rId3"/>
          <a:stretch>
            <a:fillRect/>
          </a:stretch>
        </p:blipFill>
        <p:spPr>
          <a:xfrm>
            <a:off x="1106905" y="1293515"/>
            <a:ext cx="10180147" cy="5075201"/>
          </a:xfrm>
          <a:prstGeom prst="rect">
            <a:avLst/>
          </a:prstGeom>
        </p:spPr>
      </p:pic>
    </p:spTree>
    <p:extLst>
      <p:ext uri="{BB962C8B-B14F-4D97-AF65-F5344CB8AC3E}">
        <p14:creationId xmlns:p14="http://schemas.microsoft.com/office/powerpoint/2010/main" val="44931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AED32-2EFD-4FDB-8F6F-C2876D7BEAFE}"/>
              </a:ext>
            </a:extLst>
          </p:cNvPr>
          <p:cNvSpPr>
            <a:spLocks noGrp="1"/>
          </p:cNvSpPr>
          <p:nvPr>
            <p:ph type="title"/>
          </p:nvPr>
        </p:nvSpPr>
        <p:spPr>
          <a:xfrm>
            <a:off x="685801" y="609600"/>
            <a:ext cx="10551694" cy="1456267"/>
          </a:xfrm>
        </p:spPr>
        <p:txBody>
          <a:bodyPr>
            <a:normAutofit/>
          </a:bodyPr>
          <a:lstStyle/>
          <a:p>
            <a: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                 &gt;&gt;Implementation: </a:t>
            </a:r>
            <a:r>
              <a:rPr kumimoji="0" lang="en-US" sz="3200" b="1" i="0" u="none" strike="noStrike" kern="1200" cap="all" spc="0" normalizeH="0" baseline="0" noProof="0" dirty="0">
                <a:ln w="3175" cmpd="sng">
                  <a:noFill/>
                </a:ln>
                <a:solidFill>
                  <a:srgbClr val="FFFF00"/>
                </a:solidFill>
                <a:effectLst/>
                <a:uLnTx/>
                <a:uFillTx/>
                <a:latin typeface="Algerian" panose="04020705040A02060702" pitchFamily="82" charset="0"/>
                <a:ea typeface="+mj-ea"/>
                <a:cs typeface="+mj-cs"/>
              </a:rPr>
              <a:t>Using </a:t>
            </a:r>
            <a:r>
              <a:rPr lang="en-US" sz="3200" b="1" dirty="0">
                <a:solidFill>
                  <a:srgbClr val="FFFF00"/>
                </a:solidFill>
                <a:latin typeface="Algerian" panose="04020705040A02060702" pitchFamily="82" charset="0"/>
              </a:rPr>
              <a:t>generators</a:t>
            </a:r>
            <a:b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br>
            <a:endParaRPr lang="en-IN" dirty="0"/>
          </a:p>
        </p:txBody>
      </p:sp>
      <p:sp>
        <p:nvSpPr>
          <p:cNvPr id="3" name="Content Placeholder 2">
            <a:extLst>
              <a:ext uri="{FF2B5EF4-FFF2-40B4-BE49-F238E27FC236}">
                <a16:creationId xmlns:a16="http://schemas.microsoft.com/office/drawing/2014/main" id="{D88101E0-5D57-4A79-A79C-56E0DF3DBF85}"/>
              </a:ext>
            </a:extLst>
          </p:cNvPr>
          <p:cNvSpPr>
            <a:spLocks noGrp="1"/>
          </p:cNvSpPr>
          <p:nvPr>
            <p:ph idx="1"/>
          </p:nvPr>
        </p:nvSpPr>
        <p:spPr/>
        <p:txBody>
          <a:bodyPr/>
          <a:lstStyle/>
          <a:p>
            <a:pPr marL="0" indent="0">
              <a:buNone/>
            </a:pPr>
            <a:r>
              <a:rPr lang="en-US" dirty="0">
                <a:solidFill>
                  <a:srgbClr val="FFFF00"/>
                </a:solidFill>
                <a:latin typeface="Algerian" panose="04020705040A02060702" pitchFamily="82" charset="0"/>
                <a:sym typeface="Wingdings" panose="05000000000000000000" pitchFamily="2" charset="2"/>
              </a:rPr>
              <a:t> </a:t>
            </a:r>
            <a:r>
              <a:rPr lang="en-US" dirty="0">
                <a:solidFill>
                  <a:srgbClr val="FFFF00"/>
                </a:solidFill>
                <a:latin typeface="Algerian" panose="04020705040A02060702" pitchFamily="82" charset="0"/>
              </a:rPr>
              <a:t>We can simply make any function as a context manager with the help of    </a:t>
            </a:r>
            <a:r>
              <a:rPr lang="en-US" dirty="0">
                <a:solidFill>
                  <a:srgbClr val="FF0000"/>
                </a:solidFill>
                <a:latin typeface="Algerian" panose="04020705040A02060702" pitchFamily="82" charset="0"/>
              </a:rPr>
              <a:t>contextlib.contextmanager decorator </a:t>
            </a:r>
            <a:r>
              <a:rPr lang="en-US" dirty="0">
                <a:solidFill>
                  <a:srgbClr val="FFFF00"/>
                </a:solidFill>
                <a:latin typeface="Algerian" panose="04020705040A02060702" pitchFamily="82" charset="0"/>
              </a:rPr>
              <a:t>without having to write a separate class or __enter__ and __exit__ functions.</a:t>
            </a:r>
          </a:p>
        </p:txBody>
      </p:sp>
      <p:pic>
        <p:nvPicPr>
          <p:cNvPr id="4" name="Picture 3">
            <a:extLst>
              <a:ext uri="{FF2B5EF4-FFF2-40B4-BE49-F238E27FC236}">
                <a16:creationId xmlns:a16="http://schemas.microsoft.com/office/drawing/2014/main" id="{D81D348D-71A9-414F-8919-1FED52D6AFA8}"/>
              </a:ext>
            </a:extLst>
          </p:cNvPr>
          <p:cNvPicPr>
            <a:picLocks noChangeAspect="1"/>
          </p:cNvPicPr>
          <p:nvPr/>
        </p:nvPicPr>
        <p:blipFill>
          <a:blip r:embed="rId2"/>
          <a:stretch>
            <a:fillRect/>
          </a:stretch>
        </p:blipFill>
        <p:spPr>
          <a:xfrm>
            <a:off x="1383633" y="609600"/>
            <a:ext cx="999831" cy="999831"/>
          </a:xfrm>
          <a:prstGeom prst="rect">
            <a:avLst/>
          </a:prstGeom>
        </p:spPr>
      </p:pic>
    </p:spTree>
    <p:extLst>
      <p:ext uri="{BB962C8B-B14F-4D97-AF65-F5344CB8AC3E}">
        <p14:creationId xmlns:p14="http://schemas.microsoft.com/office/powerpoint/2010/main" val="2311382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AED32-2EFD-4FDB-8F6F-C2876D7BEAFE}"/>
              </a:ext>
            </a:extLst>
          </p:cNvPr>
          <p:cNvSpPr>
            <a:spLocks noGrp="1"/>
          </p:cNvSpPr>
          <p:nvPr>
            <p:ph type="title"/>
          </p:nvPr>
        </p:nvSpPr>
        <p:spPr>
          <a:xfrm>
            <a:off x="749970" y="277936"/>
            <a:ext cx="10131425" cy="1315453"/>
          </a:xfrm>
        </p:spPr>
        <p:txBody>
          <a:bodyPr>
            <a:normAutofit/>
          </a:bodyPr>
          <a:lstStyle/>
          <a:p>
            <a: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                 &gt;&gt;Implementation: </a:t>
            </a:r>
            <a:r>
              <a:rPr kumimoji="0" lang="en-US" sz="3200" b="1" i="0" u="none" strike="noStrike" kern="1200" cap="all" spc="0" normalizeH="0" baseline="0" noProof="0" dirty="0">
                <a:ln w="3175" cmpd="sng">
                  <a:noFill/>
                </a:ln>
                <a:solidFill>
                  <a:srgbClr val="FFFF00"/>
                </a:solidFill>
                <a:effectLst/>
                <a:uLnTx/>
                <a:uFillTx/>
                <a:latin typeface="Algerian" panose="04020705040A02060702" pitchFamily="82" charset="0"/>
                <a:ea typeface="+mj-ea"/>
                <a:cs typeface="+mj-cs"/>
              </a:rPr>
              <a:t>Using </a:t>
            </a:r>
            <a:r>
              <a:rPr lang="en-US" sz="3200" b="1" dirty="0">
                <a:solidFill>
                  <a:srgbClr val="FFFF00"/>
                </a:solidFill>
                <a:latin typeface="Algerian" panose="04020705040A02060702" pitchFamily="82" charset="0"/>
              </a:rPr>
              <a:t>generators</a:t>
            </a:r>
            <a:b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br>
            <a:endParaRPr lang="en-IN" dirty="0"/>
          </a:p>
        </p:txBody>
      </p:sp>
      <p:pic>
        <p:nvPicPr>
          <p:cNvPr id="4" name="Picture 3">
            <a:extLst>
              <a:ext uri="{FF2B5EF4-FFF2-40B4-BE49-F238E27FC236}">
                <a16:creationId xmlns:a16="http://schemas.microsoft.com/office/drawing/2014/main" id="{D81D348D-71A9-414F-8919-1FED52D6AFA8}"/>
              </a:ext>
            </a:extLst>
          </p:cNvPr>
          <p:cNvPicPr>
            <a:picLocks noChangeAspect="1"/>
          </p:cNvPicPr>
          <p:nvPr/>
        </p:nvPicPr>
        <p:blipFill>
          <a:blip r:embed="rId2"/>
          <a:stretch>
            <a:fillRect/>
          </a:stretch>
        </p:blipFill>
        <p:spPr>
          <a:xfrm>
            <a:off x="1680413" y="229810"/>
            <a:ext cx="850232" cy="850232"/>
          </a:xfrm>
          <a:prstGeom prst="rect">
            <a:avLst/>
          </a:prstGeom>
        </p:spPr>
      </p:pic>
      <p:pic>
        <p:nvPicPr>
          <p:cNvPr id="9" name="Content Placeholder 8">
            <a:extLst>
              <a:ext uri="{FF2B5EF4-FFF2-40B4-BE49-F238E27FC236}">
                <a16:creationId xmlns:a16="http://schemas.microsoft.com/office/drawing/2014/main" id="{3AA0DF24-8244-44FA-9A6E-C5F34BB6AB9E}"/>
              </a:ext>
            </a:extLst>
          </p:cNvPr>
          <p:cNvPicPr>
            <a:picLocks noGrp="1" noChangeAspect="1"/>
          </p:cNvPicPr>
          <p:nvPr>
            <p:ph idx="1"/>
          </p:nvPr>
        </p:nvPicPr>
        <p:blipFill>
          <a:blip r:embed="rId3"/>
          <a:stretch>
            <a:fillRect/>
          </a:stretch>
        </p:blipFill>
        <p:spPr>
          <a:xfrm>
            <a:off x="1227222" y="1186500"/>
            <a:ext cx="9586752" cy="5393564"/>
          </a:xfrm>
          <a:prstGeom prst="rect">
            <a:avLst/>
          </a:prstGeom>
        </p:spPr>
      </p:pic>
    </p:spTree>
    <p:extLst>
      <p:ext uri="{BB962C8B-B14F-4D97-AF65-F5344CB8AC3E}">
        <p14:creationId xmlns:p14="http://schemas.microsoft.com/office/powerpoint/2010/main" val="8955707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AED32-2EFD-4FDB-8F6F-C2876D7BEAFE}"/>
              </a:ext>
            </a:extLst>
          </p:cNvPr>
          <p:cNvSpPr>
            <a:spLocks noGrp="1"/>
          </p:cNvSpPr>
          <p:nvPr>
            <p:ph type="title"/>
          </p:nvPr>
        </p:nvSpPr>
        <p:spPr>
          <a:xfrm>
            <a:off x="735358" y="153164"/>
            <a:ext cx="10551694" cy="1456267"/>
          </a:xfrm>
        </p:spPr>
        <p:txBody>
          <a:bodyPr>
            <a:normAutofit fontScale="90000"/>
          </a:bodyPr>
          <a:lstStyle/>
          <a:p>
            <a: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      </a:t>
            </a:r>
            <a:r>
              <a:rPr kumimoji="0" lang="en-US" sz="2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&gt;&gt;</a:t>
            </a:r>
            <a:r>
              <a:rPr lang="en-US" sz="2200" b="1" dirty="0">
                <a:solidFill>
                  <a:srgbClr val="00B0F0"/>
                </a:solidFill>
                <a:latin typeface="Algerian" panose="04020705040A02060702" pitchFamily="82" charset="0"/>
              </a:rPr>
              <a:t>The picture below shows exactly the flow of execution for generator</a:t>
            </a:r>
            <a:br>
              <a:rPr kumimoji="0" lang="en-US" sz="2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br>
            <a:endParaRPr lang="en-IN" dirty="0"/>
          </a:p>
        </p:txBody>
      </p:sp>
      <p:pic>
        <p:nvPicPr>
          <p:cNvPr id="4" name="Picture 3">
            <a:extLst>
              <a:ext uri="{FF2B5EF4-FFF2-40B4-BE49-F238E27FC236}">
                <a16:creationId xmlns:a16="http://schemas.microsoft.com/office/drawing/2014/main" id="{D81D348D-71A9-414F-8919-1FED52D6AFA8}"/>
              </a:ext>
            </a:extLst>
          </p:cNvPr>
          <p:cNvPicPr>
            <a:picLocks noChangeAspect="1"/>
          </p:cNvPicPr>
          <p:nvPr/>
        </p:nvPicPr>
        <p:blipFill>
          <a:blip r:embed="rId2"/>
          <a:stretch>
            <a:fillRect/>
          </a:stretch>
        </p:blipFill>
        <p:spPr>
          <a:xfrm>
            <a:off x="457774" y="282710"/>
            <a:ext cx="894347" cy="894347"/>
          </a:xfrm>
          <a:prstGeom prst="rect">
            <a:avLst/>
          </a:prstGeom>
        </p:spPr>
      </p:pic>
      <p:pic>
        <p:nvPicPr>
          <p:cNvPr id="6" name="Content Placeholder 5">
            <a:extLst>
              <a:ext uri="{FF2B5EF4-FFF2-40B4-BE49-F238E27FC236}">
                <a16:creationId xmlns:a16="http://schemas.microsoft.com/office/drawing/2014/main" id="{F82BC6FD-6519-4EE8-BAC7-3840782D0AA3}"/>
              </a:ext>
            </a:extLst>
          </p:cNvPr>
          <p:cNvPicPr>
            <a:picLocks noGrp="1" noChangeAspect="1"/>
          </p:cNvPicPr>
          <p:nvPr>
            <p:ph idx="1"/>
          </p:nvPr>
        </p:nvPicPr>
        <p:blipFill>
          <a:blip r:embed="rId3"/>
          <a:stretch>
            <a:fillRect/>
          </a:stretch>
        </p:blipFill>
        <p:spPr>
          <a:xfrm>
            <a:off x="1034716" y="1609430"/>
            <a:ext cx="9873915" cy="4727201"/>
          </a:xfrm>
          <a:prstGeom prst="rect">
            <a:avLst/>
          </a:prstGeom>
        </p:spPr>
      </p:pic>
    </p:spTree>
    <p:extLst>
      <p:ext uri="{BB962C8B-B14F-4D97-AF65-F5344CB8AC3E}">
        <p14:creationId xmlns:p14="http://schemas.microsoft.com/office/powerpoint/2010/main" val="29861687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C5F6D-A963-4151-A343-B4846098DFC8}"/>
              </a:ext>
            </a:extLst>
          </p:cNvPr>
          <p:cNvSpPr>
            <a:spLocks noGrp="1"/>
          </p:cNvSpPr>
          <p:nvPr>
            <p:ph type="title"/>
          </p:nvPr>
        </p:nvSpPr>
        <p:spPr/>
        <p:txBody>
          <a:bodyPr/>
          <a:lstStyle/>
          <a:p>
            <a:r>
              <a:rPr lang="en-US" sz="3600" b="1" dirty="0">
                <a:solidFill>
                  <a:srgbClr val="FFFF00"/>
                </a:solidFill>
                <a:latin typeface="Algerian" panose="04020705040A02060702" pitchFamily="82" charset="0"/>
              </a:rPr>
              <a:t>             </a:t>
            </a:r>
            <a:r>
              <a:rPr lang="en-US" sz="3600" b="1" dirty="0">
                <a:solidFill>
                  <a:srgbClr val="00B0F0"/>
                </a:solidFill>
                <a:latin typeface="Algerian" panose="04020705040A02060702" pitchFamily="82" charset="0"/>
              </a:rPr>
              <a:t>&gt;&gt;Context manager merits</a:t>
            </a:r>
            <a:br>
              <a:rPr lang="en-IN" sz="3600" b="1" dirty="0">
                <a:solidFill>
                  <a:srgbClr val="FFFF00"/>
                </a:solidFill>
                <a:latin typeface="Algerian" panose="04020705040A02060702" pitchFamily="82" charset="0"/>
              </a:rPr>
            </a:br>
            <a:endParaRPr lang="en-IN" dirty="0"/>
          </a:p>
        </p:txBody>
      </p:sp>
      <p:sp>
        <p:nvSpPr>
          <p:cNvPr id="3" name="Content Placeholder 2">
            <a:extLst>
              <a:ext uri="{FF2B5EF4-FFF2-40B4-BE49-F238E27FC236}">
                <a16:creationId xmlns:a16="http://schemas.microsoft.com/office/drawing/2014/main" id="{9E1630D7-9228-4639-AC48-989FFE0E1D61}"/>
              </a:ext>
            </a:extLst>
          </p:cNvPr>
          <p:cNvSpPr>
            <a:spLocks noGrp="1"/>
          </p:cNvSpPr>
          <p:nvPr>
            <p:ph idx="1"/>
          </p:nvPr>
        </p:nvSpPr>
        <p:spPr>
          <a:xfrm>
            <a:off x="685801" y="417541"/>
            <a:ext cx="10131425" cy="3649133"/>
          </a:xfrm>
        </p:spPr>
        <p:txBody>
          <a:bodyPr>
            <a:normAutofit/>
          </a:bodyPr>
          <a:lstStyle/>
          <a:p>
            <a:pPr marL="0" indent="0">
              <a:buNone/>
            </a:pPr>
            <a:r>
              <a:rPr lang="en-US" sz="1600" dirty="0">
                <a:solidFill>
                  <a:srgbClr val="FFFF00"/>
                </a:solidFill>
                <a:latin typeface="Algerian" panose="04020705040A02060702" pitchFamily="82" charset="0"/>
                <a:sym typeface="Wingdings" panose="05000000000000000000" pitchFamily="2" charset="2"/>
              </a:rPr>
              <a:t></a:t>
            </a:r>
            <a:r>
              <a:rPr lang="en-US" sz="1600" dirty="0">
                <a:solidFill>
                  <a:srgbClr val="FFFF00"/>
                </a:solidFill>
                <a:latin typeface="Algerian" panose="04020705040A02060702" pitchFamily="82" charset="0"/>
              </a:rPr>
              <a:t>We have already seen during the implementation most of the benefits like file management and the files being closed even if there is some error  while working in the file. What we have seen is about small scale database(files for us )but what happens when the no of files to be used are too large ?</a:t>
            </a:r>
          </a:p>
          <a:p>
            <a:pPr marL="0" indent="0">
              <a:buNone/>
            </a:pPr>
            <a:r>
              <a:rPr lang="en-US" sz="1600" dirty="0">
                <a:solidFill>
                  <a:srgbClr val="FFFF00"/>
                </a:solidFill>
                <a:latin typeface="Algerian" panose="04020705040A02060702" pitchFamily="82" charset="0"/>
                <a:sym typeface="Wingdings" panose="05000000000000000000" pitchFamily="2" charset="2"/>
              </a:rPr>
              <a:t> So here is an example from </a:t>
            </a:r>
            <a:r>
              <a:rPr lang="en-US" sz="1600" dirty="0">
                <a:solidFill>
                  <a:srgbClr val="FFFF00"/>
                </a:solidFill>
                <a:latin typeface="Algerian" panose="04020705040A02060702" pitchFamily="82" charset="0"/>
                <a:sym typeface="Wingdings" panose="05000000000000000000" pitchFamily="2" charset="2"/>
                <a:hlinkClick r:id="rId2"/>
              </a:rPr>
              <a:t>geeksforgeeks.org</a:t>
            </a:r>
            <a:r>
              <a:rPr lang="en-US" sz="1600" dirty="0">
                <a:solidFill>
                  <a:srgbClr val="FFFF00"/>
                </a:solidFill>
                <a:latin typeface="Algerian" panose="04020705040A02060702" pitchFamily="82" charset="0"/>
                <a:hlinkClick r:id="rId2"/>
              </a:rPr>
              <a:t> </a:t>
            </a:r>
            <a:endParaRPr lang="en-US" sz="1600"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06582B09-3B51-4480-8503-7B11C568D0FB}"/>
              </a:ext>
            </a:extLst>
          </p:cNvPr>
          <p:cNvPicPr>
            <a:picLocks noChangeAspect="1"/>
          </p:cNvPicPr>
          <p:nvPr/>
        </p:nvPicPr>
        <p:blipFill>
          <a:blip r:embed="rId3"/>
          <a:stretch>
            <a:fillRect/>
          </a:stretch>
        </p:blipFill>
        <p:spPr>
          <a:xfrm>
            <a:off x="1220283" y="609600"/>
            <a:ext cx="896190" cy="896190"/>
          </a:xfrm>
          <a:prstGeom prst="rect">
            <a:avLst/>
          </a:prstGeom>
        </p:spPr>
      </p:pic>
      <p:pic>
        <p:nvPicPr>
          <p:cNvPr id="5" name="Picture 4">
            <a:extLst>
              <a:ext uri="{FF2B5EF4-FFF2-40B4-BE49-F238E27FC236}">
                <a16:creationId xmlns:a16="http://schemas.microsoft.com/office/drawing/2014/main" id="{ED57365E-2EA4-46AE-AA08-D3F8168D1212}"/>
              </a:ext>
            </a:extLst>
          </p:cNvPr>
          <p:cNvPicPr>
            <a:picLocks noChangeAspect="1"/>
          </p:cNvPicPr>
          <p:nvPr/>
        </p:nvPicPr>
        <p:blipFill>
          <a:blip r:embed="rId4"/>
          <a:stretch>
            <a:fillRect/>
          </a:stretch>
        </p:blipFill>
        <p:spPr>
          <a:xfrm>
            <a:off x="2643690" y="2963426"/>
            <a:ext cx="6652712" cy="3657415"/>
          </a:xfrm>
          <a:prstGeom prst="rect">
            <a:avLst/>
          </a:prstGeom>
        </p:spPr>
      </p:pic>
    </p:spTree>
    <p:extLst>
      <p:ext uri="{BB962C8B-B14F-4D97-AF65-F5344CB8AC3E}">
        <p14:creationId xmlns:p14="http://schemas.microsoft.com/office/powerpoint/2010/main" val="41847371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355A02-3E14-43F9-B385-9F09985B9C92}"/>
              </a:ext>
            </a:extLst>
          </p:cNvPr>
          <p:cNvSpPr>
            <a:spLocks noGrp="1"/>
          </p:cNvSpPr>
          <p:nvPr>
            <p:ph type="title"/>
          </p:nvPr>
        </p:nvSpPr>
        <p:spPr>
          <a:xfrm>
            <a:off x="886326" y="862160"/>
            <a:ext cx="10131427" cy="1468800"/>
          </a:xfrm>
        </p:spPr>
        <p:txBody>
          <a:bodyPr/>
          <a:lstStyle/>
          <a:p>
            <a:pPr algn="ctr"/>
            <a:r>
              <a:rPr lang="en-US" dirty="0">
                <a:solidFill>
                  <a:srgbClr val="00B0F0"/>
                </a:solidFill>
                <a:latin typeface="Algerian" panose="04020705040A02060702" pitchFamily="82" charset="0"/>
              </a:rPr>
              <a:t>     </a:t>
            </a:r>
            <a:r>
              <a:rPr lang="en-US" b="1" dirty="0">
                <a:solidFill>
                  <a:srgbClr val="00B0F0"/>
                </a:solidFill>
                <a:latin typeface="Algerian" panose="04020705040A02060702" pitchFamily="82" charset="0"/>
              </a:rPr>
              <a:t>Part B- Collection libraries</a:t>
            </a:r>
            <a:br>
              <a:rPr lang="en-US" dirty="0">
                <a:solidFill>
                  <a:srgbClr val="00B0F0"/>
                </a:solidFill>
                <a:latin typeface="Algerian" panose="04020705040A02060702" pitchFamily="82" charset="0"/>
              </a:rPr>
            </a:br>
            <a:endParaRPr lang="en-IN" dirty="0">
              <a:solidFill>
                <a:srgbClr val="00B0F0"/>
              </a:solidFill>
              <a:latin typeface="Algerian" panose="04020705040A02060702" pitchFamily="82" charset="0"/>
            </a:endParaRPr>
          </a:p>
        </p:txBody>
      </p:sp>
      <p:sp>
        <p:nvSpPr>
          <p:cNvPr id="5" name="Text Placeholder 4">
            <a:extLst>
              <a:ext uri="{FF2B5EF4-FFF2-40B4-BE49-F238E27FC236}">
                <a16:creationId xmlns:a16="http://schemas.microsoft.com/office/drawing/2014/main" id="{18FF2B28-7180-42D6-A4A2-80532B15D32D}"/>
              </a:ext>
            </a:extLst>
          </p:cNvPr>
          <p:cNvSpPr>
            <a:spLocks noGrp="1"/>
          </p:cNvSpPr>
          <p:nvPr>
            <p:ph type="body" idx="1"/>
          </p:nvPr>
        </p:nvSpPr>
        <p:spPr>
          <a:xfrm>
            <a:off x="790073" y="2261937"/>
            <a:ext cx="10131428" cy="4162926"/>
          </a:xfrm>
        </p:spPr>
        <p:txBody>
          <a:bodyPr>
            <a:normAutofit/>
          </a:bodyPr>
          <a:lstStyle/>
          <a:p>
            <a:pPr algn="ctr"/>
            <a:r>
              <a:rPr lang="en-US" sz="2800" b="1" dirty="0">
                <a:solidFill>
                  <a:srgbClr val="FFFF00"/>
                </a:solidFill>
                <a:latin typeface="Algerian" panose="04020705040A02060702" pitchFamily="82" charset="0"/>
              </a:rPr>
              <a:t>&gt;&gt;introduction</a:t>
            </a:r>
          </a:p>
          <a:p>
            <a:pPr algn="ctr"/>
            <a:endParaRPr lang="en-US" sz="2800" b="1" dirty="0">
              <a:solidFill>
                <a:srgbClr val="FFFF00"/>
              </a:solidFill>
              <a:latin typeface="Algerian" panose="04020705040A02060702" pitchFamily="82" charset="0"/>
            </a:endParaRPr>
          </a:p>
          <a:p>
            <a:pPr algn="ctr"/>
            <a:r>
              <a:rPr lang="en-US" sz="2800" b="1" dirty="0">
                <a:solidFill>
                  <a:srgbClr val="FFFF00"/>
                </a:solidFill>
                <a:latin typeface="Algerian" panose="04020705040A02060702" pitchFamily="82" charset="0"/>
              </a:rPr>
              <a:t>&gt;&gt;Members of the collection libraries</a:t>
            </a:r>
          </a:p>
          <a:p>
            <a:pPr algn="ctr"/>
            <a:endParaRPr lang="en-US" sz="2800" b="1" dirty="0">
              <a:solidFill>
                <a:srgbClr val="FFFF00"/>
              </a:solidFill>
              <a:latin typeface="Algerian" panose="04020705040A02060702" pitchFamily="82" charset="0"/>
            </a:endParaRPr>
          </a:p>
          <a:p>
            <a:pPr algn="ctr"/>
            <a:r>
              <a:rPr lang="en-US" sz="2800" b="1" dirty="0">
                <a:solidFill>
                  <a:srgbClr val="FFFF00"/>
                </a:solidFill>
                <a:latin typeface="Algerian" panose="04020705040A02060702" pitchFamily="82" charset="0"/>
              </a:rPr>
              <a:t>&gt;&gt;How is it an upgrade from the inbuilt containers ?</a:t>
            </a:r>
          </a:p>
          <a:p>
            <a:pPr algn="ctr"/>
            <a:endParaRPr lang="en-US" sz="2800" b="1" dirty="0">
              <a:solidFill>
                <a:srgbClr val="FFFF00"/>
              </a:solidFill>
              <a:latin typeface="Algerian" panose="04020705040A02060702" pitchFamily="82" charset="0"/>
            </a:endParaRPr>
          </a:p>
          <a:p>
            <a:pPr algn="ctr"/>
            <a:r>
              <a:rPr lang="en-US" sz="2800" b="1" dirty="0">
                <a:solidFill>
                  <a:srgbClr val="FFFF00"/>
                </a:solidFill>
                <a:latin typeface="Algerian" panose="04020705040A02060702" pitchFamily="82" charset="0"/>
              </a:rPr>
              <a:t>&gt;&gt;Final Example(Task)</a:t>
            </a:r>
            <a:endParaRPr lang="en-IN" sz="2800" b="1" dirty="0">
              <a:solidFill>
                <a:srgbClr val="FFFF00"/>
              </a:solidFill>
              <a:latin typeface="Algerian" panose="04020705040A02060702" pitchFamily="82" charset="0"/>
            </a:endParaRPr>
          </a:p>
        </p:txBody>
      </p:sp>
      <p:pic>
        <p:nvPicPr>
          <p:cNvPr id="3" name="Picture 2">
            <a:extLst>
              <a:ext uri="{FF2B5EF4-FFF2-40B4-BE49-F238E27FC236}">
                <a16:creationId xmlns:a16="http://schemas.microsoft.com/office/drawing/2014/main" id="{F40CC5B7-CEBB-44C4-B6C3-6BDF6CB1578B}"/>
              </a:ext>
            </a:extLst>
          </p:cNvPr>
          <p:cNvPicPr>
            <a:picLocks noChangeAspect="1"/>
          </p:cNvPicPr>
          <p:nvPr/>
        </p:nvPicPr>
        <p:blipFill>
          <a:blip r:embed="rId2"/>
          <a:stretch>
            <a:fillRect/>
          </a:stretch>
        </p:blipFill>
        <p:spPr>
          <a:xfrm>
            <a:off x="1457565" y="926328"/>
            <a:ext cx="1012920" cy="1012920"/>
          </a:xfrm>
          <a:prstGeom prst="rect">
            <a:avLst/>
          </a:prstGeom>
        </p:spPr>
      </p:pic>
    </p:spTree>
    <p:extLst>
      <p:ext uri="{BB962C8B-B14F-4D97-AF65-F5344CB8AC3E}">
        <p14:creationId xmlns:p14="http://schemas.microsoft.com/office/powerpoint/2010/main" val="900020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685801" y="609600"/>
            <a:ext cx="10131425" cy="1456267"/>
          </a:xfrm>
        </p:spPr>
        <p:txBody>
          <a:bodyPr/>
          <a:lstStyle/>
          <a:p>
            <a:pPr algn="r"/>
            <a:r>
              <a:rPr lang="en-US" b="1" dirty="0">
                <a:solidFill>
                  <a:srgbClr val="00B0F0"/>
                </a:solidFill>
                <a:latin typeface="Algerian" panose="04020705040A02060702" pitchFamily="82" charset="0"/>
              </a:rPr>
              <a:t>&gt;&gt;Introduction to collection library</a:t>
            </a:r>
            <a:endParaRPr lang="en-IN" b="1" dirty="0">
              <a:solidFill>
                <a:srgbClr val="00B0F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CBF24891-BA41-4009-AD86-2BD4BFDEF209}"/>
              </a:ext>
            </a:extLst>
          </p:cNvPr>
          <p:cNvSpPr>
            <a:spLocks noGrp="1"/>
          </p:cNvSpPr>
          <p:nvPr>
            <p:ph idx="1"/>
          </p:nvPr>
        </p:nvSpPr>
        <p:spPr>
          <a:xfrm>
            <a:off x="1030287" y="1143001"/>
            <a:ext cx="10131425" cy="3649133"/>
          </a:xfrm>
        </p:spPr>
        <p:txBody>
          <a:bodyPr/>
          <a:lstStyle/>
          <a:p>
            <a:pPr marL="0" indent="0">
              <a:buNone/>
            </a:pPr>
            <a:r>
              <a:rPr lang="en-US" dirty="0">
                <a:solidFill>
                  <a:srgbClr val="FFFF00"/>
                </a:solidFill>
                <a:latin typeface="Algerian" panose="04020705040A02060702" pitchFamily="82" charset="0"/>
                <a:sym typeface="Wingdings" panose="05000000000000000000" pitchFamily="2" charset="2"/>
              </a:rPr>
              <a:t></a:t>
            </a:r>
            <a:r>
              <a:rPr lang="en-US" dirty="0">
                <a:solidFill>
                  <a:srgbClr val="FFFF00"/>
                </a:solidFill>
                <a:latin typeface="Algerian" panose="04020705040A02060702" pitchFamily="82" charset="0"/>
              </a:rPr>
              <a:t>A Container is an object that is used to store different objects and provide a way to access the contained objects and iterate over them. Some of the built-in containers are </a:t>
            </a:r>
            <a:r>
              <a:rPr lang="en-US" dirty="0">
                <a:solidFill>
                  <a:srgbClr val="FF0000"/>
                </a:solidFill>
                <a:latin typeface="Algerian" panose="04020705040A02060702" pitchFamily="82" charset="0"/>
              </a:rPr>
              <a:t>Tuple, List, Dictionary, Set.</a:t>
            </a:r>
            <a:r>
              <a:rPr lang="en-US" dirty="0">
                <a:solidFill>
                  <a:srgbClr val="FFFF00"/>
                </a:solidFill>
                <a:latin typeface="Algerian" panose="04020705040A02060702" pitchFamily="82" charset="0"/>
              </a:rPr>
              <a:t> Apart from this python also comes with a built-in module known as collections which has specialized data structures which basically covers for the shortcomings of the four data types and reduces your number of lines of extra code.</a:t>
            </a:r>
            <a:endParaRPr lang="en-IN"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790074" y="831721"/>
            <a:ext cx="1012024" cy="1012024"/>
          </a:xfrm>
          <a:prstGeom prst="rect">
            <a:avLst/>
          </a:prstGeom>
        </p:spPr>
      </p:pic>
      <p:pic>
        <p:nvPicPr>
          <p:cNvPr id="5" name="Picture 4">
            <a:extLst>
              <a:ext uri="{FF2B5EF4-FFF2-40B4-BE49-F238E27FC236}">
                <a16:creationId xmlns:a16="http://schemas.microsoft.com/office/drawing/2014/main" id="{30DCFA20-076A-468F-8BA0-3296D298E120}"/>
              </a:ext>
            </a:extLst>
          </p:cNvPr>
          <p:cNvPicPr>
            <a:picLocks noChangeAspect="1"/>
          </p:cNvPicPr>
          <p:nvPr/>
        </p:nvPicPr>
        <p:blipFill>
          <a:blip r:embed="rId3"/>
          <a:stretch>
            <a:fillRect/>
          </a:stretch>
        </p:blipFill>
        <p:spPr>
          <a:xfrm>
            <a:off x="3242177" y="4055114"/>
            <a:ext cx="5018672" cy="2361728"/>
          </a:xfrm>
          <a:prstGeom prst="rect">
            <a:avLst/>
          </a:prstGeom>
        </p:spPr>
      </p:pic>
    </p:spTree>
    <p:extLst>
      <p:ext uri="{BB962C8B-B14F-4D97-AF65-F5344CB8AC3E}">
        <p14:creationId xmlns:p14="http://schemas.microsoft.com/office/powerpoint/2010/main" val="21385104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757990" y="609599"/>
            <a:ext cx="10131425" cy="1456267"/>
          </a:xfrm>
        </p:spPr>
        <p:txBody>
          <a:bodyPr/>
          <a:lstStyle/>
          <a:p>
            <a:pPr algn="just"/>
            <a:r>
              <a:rPr lang="en-US" b="1" dirty="0">
                <a:solidFill>
                  <a:srgbClr val="00B0F0"/>
                </a:solidFill>
                <a:latin typeface="Algerian" panose="04020705040A02060702" pitchFamily="82" charset="0"/>
              </a:rPr>
              <a:t>                   dictionary    </a:t>
            </a:r>
            <a:r>
              <a:rPr lang="en-US" b="1" dirty="0">
                <a:solidFill>
                  <a:srgbClr val="FFFF00"/>
                </a:solidFill>
                <a:latin typeface="Algerian" panose="04020705040A02060702" pitchFamily="82" charset="0"/>
                <a:sym typeface="Wingdings" panose="05000000000000000000" pitchFamily="2" charset="2"/>
              </a:rPr>
              <a:t></a:t>
            </a:r>
            <a:r>
              <a:rPr lang="en-US" b="1" dirty="0">
                <a:solidFill>
                  <a:srgbClr val="FFFF00"/>
                </a:solidFill>
                <a:latin typeface="Algerian" panose="04020705040A02060702" pitchFamily="82" charset="0"/>
              </a:rPr>
              <a:t>Counter</a:t>
            </a:r>
            <a:endParaRPr lang="en-IN" b="1" dirty="0">
              <a:solidFill>
                <a:srgbClr val="FFFF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CBF24891-BA41-4009-AD86-2BD4BFDEF209}"/>
              </a:ext>
            </a:extLst>
          </p:cNvPr>
          <p:cNvSpPr>
            <a:spLocks noGrp="1"/>
          </p:cNvSpPr>
          <p:nvPr>
            <p:ph idx="1"/>
          </p:nvPr>
        </p:nvSpPr>
        <p:spPr>
          <a:xfrm>
            <a:off x="647699" y="2065865"/>
            <a:ext cx="10131425" cy="3649133"/>
          </a:xfrm>
        </p:spPr>
        <p:txBody>
          <a:bodyPr>
            <a:normAutofit/>
          </a:bodyPr>
          <a:lstStyle/>
          <a:p>
            <a:pPr marL="0" indent="0">
              <a:buNone/>
            </a:pPr>
            <a:r>
              <a:rPr lang="en-US" dirty="0">
                <a:solidFill>
                  <a:srgbClr val="00B0F0"/>
                </a:solidFill>
                <a:latin typeface="Algerian" panose="04020705040A02060702" pitchFamily="82" charset="0"/>
                <a:sym typeface="Wingdings" panose="05000000000000000000" pitchFamily="2" charset="2"/>
              </a:rPr>
              <a:t></a:t>
            </a:r>
            <a:r>
              <a:rPr lang="en-US" dirty="0">
                <a:solidFill>
                  <a:srgbClr val="00B0F0"/>
                </a:solidFill>
                <a:latin typeface="Algerian" panose="04020705040A02060702" pitchFamily="82" charset="0"/>
              </a:rPr>
              <a:t>Dictionary in Python is an unordered collection of data values, used to store data values like a map, which unlike other Data Types that hold only single value as an element, Dictionary holds key:value pair in </a:t>
            </a:r>
            <a:r>
              <a:rPr lang="en-US" dirty="0">
                <a:solidFill>
                  <a:srgbClr val="FF0000"/>
                </a:solidFill>
                <a:latin typeface="Algerian" panose="04020705040A02060702" pitchFamily="82" charset="0"/>
              </a:rPr>
              <a:t>an unordered fashion</a:t>
            </a:r>
            <a:r>
              <a:rPr lang="en-US" dirty="0">
                <a:solidFill>
                  <a:srgbClr val="00B0F0"/>
                </a:solidFill>
                <a:latin typeface="Algerian" panose="04020705040A02060702" pitchFamily="82" charset="0"/>
              </a:rPr>
              <a:t>.</a:t>
            </a:r>
          </a:p>
          <a:p>
            <a:pPr marL="0" indent="0">
              <a:buNone/>
            </a:pPr>
            <a:r>
              <a:rPr lang="en-US" dirty="0">
                <a:solidFill>
                  <a:srgbClr val="FFFF00"/>
                </a:solidFill>
                <a:latin typeface="Algerian" panose="04020705040A02060702" pitchFamily="82" charset="0"/>
                <a:sym typeface="Wingdings" panose="05000000000000000000" pitchFamily="2" charset="2"/>
              </a:rPr>
              <a:t></a:t>
            </a:r>
            <a:r>
              <a:rPr lang="en-US" dirty="0">
                <a:solidFill>
                  <a:srgbClr val="FFFF00"/>
                </a:solidFill>
                <a:latin typeface="Algerian" panose="04020705040A02060702" pitchFamily="82" charset="0"/>
              </a:rPr>
              <a:t>A counter is a sub-class of the dictionary. It is used to keep the count of the elements in an iterable in the form of an unordered dictionary where the key represents the element in the iterable and value represents the count of that element in the iterable.</a:t>
            </a:r>
            <a:endParaRPr lang="en-IN"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1895457" y="831720"/>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713412" y="1061006"/>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2008569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757988" y="158191"/>
            <a:ext cx="10131425" cy="1456267"/>
          </a:xfrm>
        </p:spPr>
        <p:txBody>
          <a:bodyPr/>
          <a:lstStyle/>
          <a:p>
            <a:pPr algn="just"/>
            <a:r>
              <a:rPr lang="en-US" b="1" dirty="0">
                <a:solidFill>
                  <a:srgbClr val="00B0F0"/>
                </a:solidFill>
                <a:latin typeface="Algerian" panose="04020705040A02060702" pitchFamily="82" charset="0"/>
              </a:rPr>
              <a:t>                   dictionary    </a:t>
            </a:r>
            <a:r>
              <a:rPr lang="en-US" b="1" dirty="0">
                <a:solidFill>
                  <a:srgbClr val="FFFF00"/>
                </a:solidFill>
                <a:latin typeface="Algerian" panose="04020705040A02060702" pitchFamily="82" charset="0"/>
                <a:sym typeface="Wingdings" panose="05000000000000000000" pitchFamily="2" charset="2"/>
              </a:rPr>
              <a:t></a:t>
            </a:r>
            <a:r>
              <a:rPr lang="en-US" b="1" dirty="0">
                <a:solidFill>
                  <a:srgbClr val="FFFF00"/>
                </a:solidFill>
                <a:latin typeface="Algerian" panose="04020705040A02060702" pitchFamily="82" charset="0"/>
              </a:rPr>
              <a:t>Counter</a:t>
            </a:r>
            <a:endParaRPr lang="en-IN" b="1"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1935563" y="380312"/>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713410" y="554994"/>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5" name="Picture 4">
            <a:extLst>
              <a:ext uri="{FF2B5EF4-FFF2-40B4-BE49-F238E27FC236}">
                <a16:creationId xmlns:a16="http://schemas.microsoft.com/office/drawing/2014/main" id="{7E93CFB3-5FCB-4F61-93C1-63BFE3682406}"/>
              </a:ext>
            </a:extLst>
          </p:cNvPr>
          <p:cNvPicPr>
            <a:picLocks noChangeAspect="1"/>
          </p:cNvPicPr>
          <p:nvPr/>
        </p:nvPicPr>
        <p:blipFill>
          <a:blip r:embed="rId3"/>
          <a:stretch>
            <a:fillRect/>
          </a:stretch>
        </p:blipFill>
        <p:spPr>
          <a:xfrm>
            <a:off x="1302587" y="1449102"/>
            <a:ext cx="9458487" cy="5125705"/>
          </a:xfrm>
          <a:prstGeom prst="rect">
            <a:avLst/>
          </a:prstGeom>
        </p:spPr>
      </p:pic>
    </p:spTree>
    <p:extLst>
      <p:ext uri="{BB962C8B-B14F-4D97-AF65-F5344CB8AC3E}">
        <p14:creationId xmlns:p14="http://schemas.microsoft.com/office/powerpoint/2010/main" val="434455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757990" y="609599"/>
            <a:ext cx="10131425" cy="1456267"/>
          </a:xfrm>
        </p:spPr>
        <p:txBody>
          <a:bodyPr/>
          <a:lstStyle/>
          <a:p>
            <a:pPr algn="just"/>
            <a:r>
              <a:rPr lang="en-US" b="1" dirty="0">
                <a:solidFill>
                  <a:srgbClr val="00B0F0"/>
                </a:solidFill>
                <a:latin typeface="Algerian" panose="04020705040A02060702" pitchFamily="82" charset="0"/>
              </a:rPr>
              <a:t>                   dictionary    </a:t>
            </a:r>
            <a:r>
              <a:rPr lang="en-US" b="1" dirty="0">
                <a:solidFill>
                  <a:srgbClr val="FFFF00"/>
                </a:solidFill>
                <a:latin typeface="Algerian" panose="04020705040A02060702" pitchFamily="82" charset="0"/>
                <a:sym typeface="Wingdings" panose="05000000000000000000" pitchFamily="2" charset="2"/>
              </a:rPr>
              <a:t>OrderedDict</a:t>
            </a:r>
            <a:endParaRPr lang="en-IN" b="1" dirty="0">
              <a:solidFill>
                <a:srgbClr val="FFFF00"/>
              </a:solidFill>
              <a:latin typeface="Agency FB" panose="020B0503020202020204" pitchFamily="34" charset="0"/>
            </a:endParaRPr>
          </a:p>
        </p:txBody>
      </p:sp>
      <p:sp>
        <p:nvSpPr>
          <p:cNvPr id="3" name="Content Placeholder 2">
            <a:extLst>
              <a:ext uri="{FF2B5EF4-FFF2-40B4-BE49-F238E27FC236}">
                <a16:creationId xmlns:a16="http://schemas.microsoft.com/office/drawing/2014/main" id="{CBF24891-BA41-4009-AD86-2BD4BFDEF209}"/>
              </a:ext>
            </a:extLst>
          </p:cNvPr>
          <p:cNvSpPr>
            <a:spLocks noGrp="1"/>
          </p:cNvSpPr>
          <p:nvPr>
            <p:ph idx="1"/>
          </p:nvPr>
        </p:nvSpPr>
        <p:spPr>
          <a:xfrm>
            <a:off x="757988" y="1843744"/>
            <a:ext cx="10131425" cy="3649133"/>
          </a:xfrm>
        </p:spPr>
        <p:txBody>
          <a:bodyPr/>
          <a:lstStyle/>
          <a:p>
            <a:pPr marL="0" indent="0">
              <a:buNone/>
            </a:pPr>
            <a:r>
              <a:rPr lang="en-US" dirty="0">
                <a:solidFill>
                  <a:srgbClr val="FFFF00"/>
                </a:solidFill>
                <a:latin typeface="Algerian" panose="04020705040A02060702" pitchFamily="82" charset="0"/>
                <a:sym typeface="Wingdings" panose="05000000000000000000" pitchFamily="2" charset="2"/>
              </a:rPr>
              <a:t>We know what a dictionary does (</a:t>
            </a:r>
            <a:r>
              <a:rPr lang="en-US" dirty="0">
                <a:solidFill>
                  <a:srgbClr val="FF0000"/>
                </a:solidFill>
                <a:latin typeface="Algerian" panose="04020705040A02060702" pitchFamily="82" charset="0"/>
                <a:sym typeface="Wingdings" panose="05000000000000000000" pitchFamily="2" charset="2"/>
                <a:hlinkClick r:id="rId2" action="ppaction://hlinksldjump">
                  <a:extLst>
                    <a:ext uri="{A12FA001-AC4F-418D-AE19-62706E023703}">
                      <ahyp:hlinkClr xmlns:ahyp="http://schemas.microsoft.com/office/drawing/2018/hyperlinkcolor" val="tx"/>
                    </a:ext>
                  </a:extLst>
                </a:hlinkClick>
              </a:rPr>
              <a:t>from previous slides</a:t>
            </a:r>
            <a:r>
              <a:rPr lang="en-US" dirty="0">
                <a:solidFill>
                  <a:srgbClr val="FFFF00"/>
                </a:solidFill>
                <a:latin typeface="Algerian" panose="04020705040A02060702" pitchFamily="82" charset="0"/>
                <a:sym typeface="Wingdings" panose="05000000000000000000" pitchFamily="2" charset="2"/>
              </a:rPr>
              <a:t>)</a:t>
            </a:r>
          </a:p>
          <a:p>
            <a:pPr marL="0" indent="0">
              <a:buNone/>
            </a:pPr>
            <a:r>
              <a:rPr lang="en-US" dirty="0">
                <a:solidFill>
                  <a:srgbClr val="FFFF00"/>
                </a:solidFill>
                <a:latin typeface="Algerian" panose="04020705040A02060702" pitchFamily="82" charset="0"/>
                <a:sym typeface="Wingdings" panose="05000000000000000000" pitchFamily="2" charset="2"/>
              </a:rPr>
              <a:t>An OrderedDict is also a sub-class of dictionary but unlike dictionary, it remembers the order in which the keys were inserted. While deleting and re-inserting the same key will push the key to the last to maintain the order of insertion of the key.</a:t>
            </a:r>
          </a:p>
          <a:p>
            <a:pPr marL="0" indent="0">
              <a:buNone/>
            </a:pPr>
            <a:r>
              <a:rPr lang="en-US" dirty="0">
                <a:solidFill>
                  <a:srgbClr val="FFFF00"/>
                </a:solidFill>
                <a:latin typeface="Algerian" panose="04020705040A02060702" pitchFamily="82" charset="0"/>
                <a:sym typeface="Wingdings" panose="05000000000000000000" pitchFamily="2" charset="2"/>
              </a:rPr>
              <a:t>As of the latest version of python dictionary(default container) is also          ordered</a:t>
            </a: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3"/>
          <a:stretch>
            <a:fillRect/>
          </a:stretch>
        </p:blipFill>
        <p:spPr>
          <a:xfrm>
            <a:off x="1895457" y="831720"/>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713412" y="1061006"/>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448374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355A02-3E14-43F9-B385-9F09985B9C92}"/>
              </a:ext>
            </a:extLst>
          </p:cNvPr>
          <p:cNvSpPr>
            <a:spLocks noGrp="1"/>
          </p:cNvSpPr>
          <p:nvPr>
            <p:ph type="title"/>
          </p:nvPr>
        </p:nvSpPr>
        <p:spPr>
          <a:xfrm>
            <a:off x="886326" y="862160"/>
            <a:ext cx="10131427" cy="1468800"/>
          </a:xfrm>
        </p:spPr>
        <p:txBody>
          <a:bodyPr/>
          <a:lstStyle/>
          <a:p>
            <a:pPr algn="ctr"/>
            <a:r>
              <a:rPr lang="en-US" dirty="0">
                <a:solidFill>
                  <a:srgbClr val="00B0F0"/>
                </a:solidFill>
                <a:latin typeface="Algerian" panose="04020705040A02060702" pitchFamily="82" charset="0"/>
              </a:rPr>
              <a:t>    </a:t>
            </a:r>
            <a:r>
              <a:rPr lang="en-US" b="1" dirty="0">
                <a:solidFill>
                  <a:srgbClr val="00B0F0"/>
                </a:solidFill>
                <a:latin typeface="Algerian" panose="04020705040A02060702" pitchFamily="82" charset="0"/>
              </a:rPr>
              <a:t>Part A- Context Managers</a:t>
            </a:r>
            <a:br>
              <a:rPr lang="en-US" dirty="0">
                <a:solidFill>
                  <a:srgbClr val="00B0F0"/>
                </a:solidFill>
                <a:latin typeface="Algerian" panose="04020705040A02060702" pitchFamily="82" charset="0"/>
              </a:rPr>
            </a:br>
            <a:endParaRPr lang="en-IN" dirty="0">
              <a:solidFill>
                <a:srgbClr val="00B0F0"/>
              </a:solidFill>
              <a:latin typeface="Algerian" panose="04020705040A02060702" pitchFamily="82" charset="0"/>
            </a:endParaRPr>
          </a:p>
        </p:txBody>
      </p:sp>
      <p:sp>
        <p:nvSpPr>
          <p:cNvPr id="5" name="Text Placeholder 4">
            <a:extLst>
              <a:ext uri="{FF2B5EF4-FFF2-40B4-BE49-F238E27FC236}">
                <a16:creationId xmlns:a16="http://schemas.microsoft.com/office/drawing/2014/main" id="{18FF2B28-7180-42D6-A4A2-80532B15D32D}"/>
              </a:ext>
            </a:extLst>
          </p:cNvPr>
          <p:cNvSpPr>
            <a:spLocks noGrp="1"/>
          </p:cNvSpPr>
          <p:nvPr>
            <p:ph type="body" idx="1"/>
          </p:nvPr>
        </p:nvSpPr>
        <p:spPr>
          <a:xfrm>
            <a:off x="790073" y="2261937"/>
            <a:ext cx="10131428" cy="4162926"/>
          </a:xfrm>
        </p:spPr>
        <p:txBody>
          <a:bodyPr>
            <a:normAutofit/>
          </a:bodyPr>
          <a:lstStyle/>
          <a:p>
            <a:pPr algn="ctr"/>
            <a:r>
              <a:rPr lang="en-US" sz="2800" b="1" dirty="0">
                <a:solidFill>
                  <a:srgbClr val="FFFF00"/>
                </a:solidFill>
                <a:latin typeface="Algerian" panose="04020705040A02060702" pitchFamily="82" charset="0"/>
              </a:rPr>
              <a:t>&gt;&gt;Why do We need Context Manager ?</a:t>
            </a:r>
          </a:p>
          <a:p>
            <a:pPr algn="ctr"/>
            <a:endParaRPr lang="en-US" sz="2800" b="1" dirty="0">
              <a:solidFill>
                <a:srgbClr val="FFFF00"/>
              </a:solidFill>
              <a:latin typeface="Algerian" panose="04020705040A02060702" pitchFamily="82" charset="0"/>
            </a:endParaRPr>
          </a:p>
          <a:p>
            <a:pPr algn="ctr"/>
            <a:r>
              <a:rPr lang="en-US" sz="2800" b="1" dirty="0">
                <a:solidFill>
                  <a:srgbClr val="FFFF00"/>
                </a:solidFill>
                <a:latin typeface="Algerian" panose="04020705040A02060702" pitchFamily="82" charset="0"/>
              </a:rPr>
              <a:t>&gt;&gt;How do we implement context managers ?</a:t>
            </a:r>
          </a:p>
          <a:p>
            <a:pPr algn="ctr"/>
            <a:endParaRPr lang="en-US" sz="2800" b="1" dirty="0">
              <a:solidFill>
                <a:srgbClr val="FFFF00"/>
              </a:solidFill>
              <a:latin typeface="Algerian" panose="04020705040A02060702" pitchFamily="82" charset="0"/>
            </a:endParaRPr>
          </a:p>
          <a:p>
            <a:pPr algn="ctr"/>
            <a:r>
              <a:rPr lang="en-US" sz="2800" b="1" dirty="0">
                <a:solidFill>
                  <a:srgbClr val="FFFF00"/>
                </a:solidFill>
                <a:latin typeface="Algerian" panose="04020705040A02060702" pitchFamily="82" charset="0"/>
              </a:rPr>
              <a:t>&gt;&gt;what makes it a profitable choice?</a:t>
            </a:r>
            <a:endParaRPr lang="en-IN" sz="2800" b="1" dirty="0">
              <a:solidFill>
                <a:srgbClr val="FFFF00"/>
              </a:solidFill>
              <a:latin typeface="Algerian" panose="04020705040A02060702" pitchFamily="82" charset="0"/>
            </a:endParaRPr>
          </a:p>
        </p:txBody>
      </p:sp>
      <p:pic>
        <p:nvPicPr>
          <p:cNvPr id="3" name="Picture 2">
            <a:extLst>
              <a:ext uri="{FF2B5EF4-FFF2-40B4-BE49-F238E27FC236}">
                <a16:creationId xmlns:a16="http://schemas.microsoft.com/office/drawing/2014/main" id="{F40CC5B7-CEBB-44C4-B6C3-6BDF6CB1578B}"/>
              </a:ext>
            </a:extLst>
          </p:cNvPr>
          <p:cNvPicPr>
            <a:picLocks noChangeAspect="1"/>
          </p:cNvPicPr>
          <p:nvPr/>
        </p:nvPicPr>
        <p:blipFill>
          <a:blip r:embed="rId2"/>
          <a:stretch>
            <a:fillRect/>
          </a:stretch>
        </p:blipFill>
        <p:spPr>
          <a:xfrm>
            <a:off x="1457565" y="926328"/>
            <a:ext cx="1012920" cy="1012920"/>
          </a:xfrm>
          <a:prstGeom prst="rect">
            <a:avLst/>
          </a:prstGeom>
        </p:spPr>
      </p:pic>
    </p:spTree>
    <p:extLst>
      <p:ext uri="{BB962C8B-B14F-4D97-AF65-F5344CB8AC3E}">
        <p14:creationId xmlns:p14="http://schemas.microsoft.com/office/powerpoint/2010/main" val="9502849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757988" y="-199758"/>
            <a:ext cx="10131425" cy="1456267"/>
          </a:xfrm>
        </p:spPr>
        <p:txBody>
          <a:bodyPr/>
          <a:lstStyle/>
          <a:p>
            <a:pPr algn="just"/>
            <a:r>
              <a:rPr lang="en-US" b="1" dirty="0">
                <a:solidFill>
                  <a:srgbClr val="00B0F0"/>
                </a:solidFill>
                <a:latin typeface="Algerian" panose="04020705040A02060702" pitchFamily="82" charset="0"/>
              </a:rPr>
              <a:t>                   dictionary    </a:t>
            </a:r>
            <a:r>
              <a:rPr lang="en-US" b="1" dirty="0">
                <a:solidFill>
                  <a:srgbClr val="FFFF00"/>
                </a:solidFill>
                <a:latin typeface="Algerian" panose="04020705040A02060702" pitchFamily="82" charset="0"/>
                <a:sym typeface="Wingdings" panose="05000000000000000000" pitchFamily="2" charset="2"/>
              </a:rPr>
              <a:t></a:t>
            </a:r>
            <a:r>
              <a:rPr lang="en-US" b="1" dirty="0">
                <a:solidFill>
                  <a:srgbClr val="FFFF00"/>
                </a:solidFill>
                <a:latin typeface="Algerian" panose="04020705040A02060702" pitchFamily="82" charset="0"/>
              </a:rPr>
              <a:t>Counter</a:t>
            </a:r>
            <a:endParaRPr lang="en-IN" b="1"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1943583" y="93783"/>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713410" y="236379"/>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5" name="Picture 4">
            <a:extLst>
              <a:ext uri="{FF2B5EF4-FFF2-40B4-BE49-F238E27FC236}">
                <a16:creationId xmlns:a16="http://schemas.microsoft.com/office/drawing/2014/main" id="{5AA38907-705E-4CF6-A635-77D42437825E}"/>
              </a:ext>
            </a:extLst>
          </p:cNvPr>
          <p:cNvPicPr>
            <a:picLocks noChangeAspect="1"/>
          </p:cNvPicPr>
          <p:nvPr/>
        </p:nvPicPr>
        <p:blipFill>
          <a:blip r:embed="rId3"/>
          <a:stretch>
            <a:fillRect/>
          </a:stretch>
        </p:blipFill>
        <p:spPr>
          <a:xfrm>
            <a:off x="952916" y="1327367"/>
            <a:ext cx="9962146" cy="5162046"/>
          </a:xfrm>
          <a:prstGeom prst="rect">
            <a:avLst/>
          </a:prstGeom>
        </p:spPr>
      </p:pic>
    </p:spTree>
    <p:extLst>
      <p:ext uri="{BB962C8B-B14F-4D97-AF65-F5344CB8AC3E}">
        <p14:creationId xmlns:p14="http://schemas.microsoft.com/office/powerpoint/2010/main" val="19251122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757990" y="609599"/>
            <a:ext cx="10131425" cy="1456267"/>
          </a:xfrm>
        </p:spPr>
        <p:txBody>
          <a:bodyPr/>
          <a:lstStyle/>
          <a:p>
            <a:pPr algn="just"/>
            <a:r>
              <a:rPr lang="en-US" b="1" dirty="0">
                <a:solidFill>
                  <a:srgbClr val="00B0F0"/>
                </a:solidFill>
                <a:latin typeface="Algerian" panose="04020705040A02060702" pitchFamily="82" charset="0"/>
              </a:rPr>
              <a:t>                   dictionary    </a:t>
            </a:r>
            <a:r>
              <a:rPr lang="en-US" b="1" dirty="0">
                <a:solidFill>
                  <a:srgbClr val="FFFF00"/>
                </a:solidFill>
                <a:latin typeface="Algerian" panose="04020705040A02060702" pitchFamily="82" charset="0"/>
                <a:sym typeface="Wingdings" panose="05000000000000000000" pitchFamily="2" charset="2"/>
              </a:rPr>
              <a:t>defaultdict</a:t>
            </a:r>
            <a:endParaRPr lang="en-IN" b="1" dirty="0">
              <a:solidFill>
                <a:srgbClr val="FFFF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CBF24891-BA41-4009-AD86-2BD4BFDEF209}"/>
              </a:ext>
            </a:extLst>
          </p:cNvPr>
          <p:cNvSpPr>
            <a:spLocks noGrp="1"/>
          </p:cNvSpPr>
          <p:nvPr>
            <p:ph idx="1"/>
          </p:nvPr>
        </p:nvSpPr>
        <p:spPr>
          <a:xfrm>
            <a:off x="868278" y="1479886"/>
            <a:ext cx="10131425" cy="3649133"/>
          </a:xfrm>
        </p:spPr>
        <p:txBody>
          <a:bodyPr/>
          <a:lstStyle/>
          <a:p>
            <a:pPr marL="0" indent="0">
              <a:buNone/>
            </a:pPr>
            <a:r>
              <a:rPr lang="en-US" dirty="0">
                <a:solidFill>
                  <a:srgbClr val="FFFF00"/>
                </a:solidFill>
                <a:latin typeface="Algerian" panose="04020705040A02060702" pitchFamily="82" charset="0"/>
                <a:sym typeface="Wingdings" panose="05000000000000000000" pitchFamily="2" charset="2"/>
              </a:rPr>
              <a:t> </a:t>
            </a:r>
            <a:r>
              <a:rPr lang="en-US" dirty="0">
                <a:solidFill>
                  <a:srgbClr val="FFFF00"/>
                </a:solidFill>
                <a:latin typeface="Algerian" panose="04020705040A02060702" pitchFamily="82" charset="0"/>
              </a:rPr>
              <a:t>A DefaultDict is also a sub-class to dictionary. It is used to provide some default values for the key that does not exist and never raises a Key Error.</a:t>
            </a:r>
            <a:endParaRPr lang="en-IN"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1895457" y="831720"/>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713412" y="1061006"/>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7248633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647699" y="-214787"/>
            <a:ext cx="10131425" cy="1456267"/>
          </a:xfrm>
        </p:spPr>
        <p:txBody>
          <a:bodyPr/>
          <a:lstStyle/>
          <a:p>
            <a:pPr algn="just"/>
            <a:r>
              <a:rPr lang="en-US" b="1" dirty="0">
                <a:solidFill>
                  <a:srgbClr val="00B0F0"/>
                </a:solidFill>
                <a:latin typeface="Algerian" panose="04020705040A02060702" pitchFamily="82" charset="0"/>
              </a:rPr>
              <a:t>                   dictionary    </a:t>
            </a:r>
            <a:r>
              <a:rPr lang="en-US" b="1" dirty="0">
                <a:solidFill>
                  <a:srgbClr val="FFFF00"/>
                </a:solidFill>
                <a:latin typeface="Algerian" panose="04020705040A02060702" pitchFamily="82" charset="0"/>
                <a:sym typeface="Wingdings" panose="05000000000000000000" pitchFamily="2" charset="2"/>
              </a:rPr>
              <a:t>defaultdict</a:t>
            </a:r>
            <a:endParaRPr lang="en-IN" b="1"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1879415" y="48982"/>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603121" y="278268"/>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Content Placeholder 7">
            <a:extLst>
              <a:ext uri="{FF2B5EF4-FFF2-40B4-BE49-F238E27FC236}">
                <a16:creationId xmlns:a16="http://schemas.microsoft.com/office/drawing/2014/main" id="{B76C70DE-EEC9-4F55-B0CF-D1304B70D7BF}"/>
              </a:ext>
            </a:extLst>
          </p:cNvPr>
          <p:cNvPicPr>
            <a:picLocks noGrp="1" noChangeAspect="1"/>
          </p:cNvPicPr>
          <p:nvPr>
            <p:ph idx="1"/>
          </p:nvPr>
        </p:nvPicPr>
        <p:blipFill>
          <a:blip r:embed="rId3"/>
          <a:stretch>
            <a:fillRect/>
          </a:stretch>
        </p:blipFill>
        <p:spPr>
          <a:xfrm>
            <a:off x="954505" y="1241480"/>
            <a:ext cx="9705474" cy="5362463"/>
          </a:xfrm>
          <a:prstGeom prst="rect">
            <a:avLst/>
          </a:prstGeom>
        </p:spPr>
      </p:pic>
    </p:spTree>
    <p:extLst>
      <p:ext uri="{BB962C8B-B14F-4D97-AF65-F5344CB8AC3E}">
        <p14:creationId xmlns:p14="http://schemas.microsoft.com/office/powerpoint/2010/main" val="17219828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637674" y="103586"/>
            <a:ext cx="10131425" cy="1456267"/>
          </a:xfrm>
        </p:spPr>
        <p:txBody>
          <a:bodyPr/>
          <a:lstStyle/>
          <a:p>
            <a:pPr algn="just"/>
            <a:r>
              <a:rPr lang="en-US" b="1" dirty="0">
                <a:solidFill>
                  <a:srgbClr val="00B0F0"/>
                </a:solidFill>
                <a:latin typeface="Algerian" panose="04020705040A02060702" pitchFamily="82" charset="0"/>
              </a:rPr>
              <a:t>                   N X (dictionary )   </a:t>
            </a:r>
            <a:r>
              <a:rPr lang="en-US" b="1" dirty="0">
                <a:solidFill>
                  <a:srgbClr val="FFFF00"/>
                </a:solidFill>
                <a:latin typeface="Algerian" panose="04020705040A02060702" pitchFamily="82" charset="0"/>
                <a:sym typeface="Wingdings" panose="05000000000000000000" pitchFamily="2" charset="2"/>
              </a:rPr>
              <a:t></a:t>
            </a:r>
            <a:r>
              <a:rPr lang="en-US" b="1" dirty="0">
                <a:solidFill>
                  <a:srgbClr val="FFFF00"/>
                </a:solidFill>
                <a:latin typeface="Algerian" panose="04020705040A02060702" pitchFamily="82" charset="0"/>
              </a:rPr>
              <a:t>Chainmap</a:t>
            </a:r>
            <a:endParaRPr lang="en-IN" b="1" dirty="0">
              <a:solidFill>
                <a:srgbClr val="FFFF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CBF24891-BA41-4009-AD86-2BD4BFDEF209}"/>
              </a:ext>
            </a:extLst>
          </p:cNvPr>
          <p:cNvSpPr>
            <a:spLocks noGrp="1"/>
          </p:cNvSpPr>
          <p:nvPr>
            <p:ph idx="1"/>
          </p:nvPr>
        </p:nvSpPr>
        <p:spPr>
          <a:xfrm>
            <a:off x="500897" y="-88919"/>
            <a:ext cx="10131425" cy="3649133"/>
          </a:xfrm>
        </p:spPr>
        <p:txBody>
          <a:bodyPr/>
          <a:lstStyle/>
          <a:p>
            <a:pPr marL="0" indent="0">
              <a:buNone/>
            </a:pPr>
            <a:r>
              <a:rPr lang="en-US" dirty="0">
                <a:solidFill>
                  <a:srgbClr val="FFFF00"/>
                </a:solidFill>
                <a:latin typeface="Algerian" panose="04020705040A02060702" pitchFamily="82" charset="0"/>
                <a:sym typeface="Wingdings" panose="05000000000000000000" pitchFamily="2" charset="2"/>
              </a:rPr>
              <a:t></a:t>
            </a:r>
            <a:r>
              <a:rPr lang="en-US" dirty="0">
                <a:solidFill>
                  <a:srgbClr val="FFFF00"/>
                </a:solidFill>
                <a:latin typeface="Algerian" panose="04020705040A02060702" pitchFamily="82" charset="0"/>
              </a:rPr>
              <a:t>A ChainMap encapsulates many dictionaries into a single unit and returns a list of dictionaries.</a:t>
            </a:r>
            <a:endParaRPr lang="en-IN"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1823268" y="325707"/>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6924591" y="554993"/>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Picture 7">
            <a:extLst>
              <a:ext uri="{FF2B5EF4-FFF2-40B4-BE49-F238E27FC236}">
                <a16:creationId xmlns:a16="http://schemas.microsoft.com/office/drawing/2014/main" id="{7D5A7E30-D7A0-4533-9D87-7D05646E493D}"/>
              </a:ext>
            </a:extLst>
          </p:cNvPr>
          <p:cNvPicPr>
            <a:picLocks noChangeAspect="1"/>
          </p:cNvPicPr>
          <p:nvPr/>
        </p:nvPicPr>
        <p:blipFill>
          <a:blip r:embed="rId3"/>
          <a:stretch>
            <a:fillRect/>
          </a:stretch>
        </p:blipFill>
        <p:spPr>
          <a:xfrm>
            <a:off x="637674" y="2166861"/>
            <a:ext cx="10704094" cy="4458528"/>
          </a:xfrm>
          <a:prstGeom prst="rect">
            <a:avLst/>
          </a:prstGeom>
        </p:spPr>
      </p:pic>
    </p:spTree>
    <p:extLst>
      <p:ext uri="{BB962C8B-B14F-4D97-AF65-F5344CB8AC3E}">
        <p14:creationId xmlns:p14="http://schemas.microsoft.com/office/powerpoint/2010/main" val="30879638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675773" y="-253351"/>
            <a:ext cx="10131425" cy="1456267"/>
          </a:xfrm>
        </p:spPr>
        <p:txBody>
          <a:bodyPr/>
          <a:lstStyle/>
          <a:p>
            <a:pPr algn="just"/>
            <a:r>
              <a:rPr lang="en-US" b="1" dirty="0">
                <a:solidFill>
                  <a:srgbClr val="00B0F0"/>
                </a:solidFill>
                <a:latin typeface="Algerian" panose="04020705040A02060702" pitchFamily="82" charset="0"/>
              </a:rPr>
              <a:t>                   dictionary   </a:t>
            </a:r>
            <a:r>
              <a:rPr lang="en-US" b="1" dirty="0">
                <a:solidFill>
                  <a:srgbClr val="FFFF00"/>
                </a:solidFill>
                <a:latin typeface="Algerian" panose="04020705040A02060702" pitchFamily="82" charset="0"/>
                <a:sym typeface="Wingdings" panose="05000000000000000000" pitchFamily="2" charset="2"/>
              </a:rPr>
              <a:t>USerdict</a:t>
            </a:r>
            <a:endParaRPr lang="en-IN" b="1" dirty="0">
              <a:solidFill>
                <a:srgbClr val="FFFF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CBF24891-BA41-4009-AD86-2BD4BFDEF209}"/>
              </a:ext>
            </a:extLst>
          </p:cNvPr>
          <p:cNvSpPr>
            <a:spLocks noGrp="1"/>
          </p:cNvSpPr>
          <p:nvPr>
            <p:ph idx="1"/>
          </p:nvPr>
        </p:nvSpPr>
        <p:spPr>
          <a:xfrm>
            <a:off x="1086435" y="-253351"/>
            <a:ext cx="10131425" cy="3649133"/>
          </a:xfrm>
        </p:spPr>
        <p:txBody>
          <a:bodyPr>
            <a:normAutofit/>
          </a:bodyPr>
          <a:lstStyle/>
          <a:p>
            <a:pPr marL="0" indent="0">
              <a:buNone/>
            </a:pPr>
            <a:r>
              <a:rPr lang="en-US" sz="1400" dirty="0">
                <a:solidFill>
                  <a:srgbClr val="FFFF00"/>
                </a:solidFill>
                <a:latin typeface="Algerian" panose="04020705040A02060702" pitchFamily="82" charset="0"/>
                <a:sym typeface="Wingdings" panose="05000000000000000000" pitchFamily="2" charset="2"/>
              </a:rPr>
              <a:t>UserDict is a dictionary-like container that acts as a wrapper around the dictionary objects. This container is used when someone wants to create their own dictionary with some modified or new functionality. </a:t>
            </a:r>
            <a:endParaRPr lang="en-IN" sz="1400"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1751079" y="77054"/>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631195" y="198056"/>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5" name="Picture 4">
            <a:extLst>
              <a:ext uri="{FF2B5EF4-FFF2-40B4-BE49-F238E27FC236}">
                <a16:creationId xmlns:a16="http://schemas.microsoft.com/office/drawing/2014/main" id="{88BBD90A-B789-4B34-9108-52ED39D218A4}"/>
              </a:ext>
            </a:extLst>
          </p:cNvPr>
          <p:cNvPicPr>
            <a:picLocks noChangeAspect="1"/>
          </p:cNvPicPr>
          <p:nvPr/>
        </p:nvPicPr>
        <p:blipFill>
          <a:blip r:embed="rId3"/>
          <a:stretch>
            <a:fillRect/>
          </a:stretch>
        </p:blipFill>
        <p:spPr>
          <a:xfrm>
            <a:off x="713874" y="2170286"/>
            <a:ext cx="10055225" cy="4423020"/>
          </a:xfrm>
          <a:prstGeom prst="rect">
            <a:avLst/>
          </a:prstGeom>
        </p:spPr>
      </p:pic>
    </p:spTree>
    <p:extLst>
      <p:ext uri="{BB962C8B-B14F-4D97-AF65-F5344CB8AC3E}">
        <p14:creationId xmlns:p14="http://schemas.microsoft.com/office/powerpoint/2010/main" val="8965741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1126541" y="444034"/>
            <a:ext cx="10131425" cy="1456267"/>
          </a:xfrm>
        </p:spPr>
        <p:txBody>
          <a:bodyPr/>
          <a:lstStyle/>
          <a:p>
            <a:pPr algn="just"/>
            <a:r>
              <a:rPr lang="en-US" b="1" dirty="0">
                <a:solidFill>
                  <a:srgbClr val="00B0F0"/>
                </a:solidFill>
                <a:latin typeface="Algerian" panose="04020705040A02060702" pitchFamily="82" charset="0"/>
              </a:rPr>
              <a:t>                   Tuples    </a:t>
            </a:r>
            <a:r>
              <a:rPr lang="en-US" b="1" dirty="0">
                <a:solidFill>
                  <a:srgbClr val="FFFF00"/>
                </a:solidFill>
                <a:latin typeface="Algerian" panose="04020705040A02060702" pitchFamily="82" charset="0"/>
                <a:sym typeface="Wingdings" panose="05000000000000000000" pitchFamily="2" charset="2"/>
              </a:rPr>
              <a:t>namedtuple</a:t>
            </a:r>
            <a:endParaRPr lang="en-IN" b="1" dirty="0">
              <a:solidFill>
                <a:srgbClr val="FFFF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CBF24891-BA41-4009-AD86-2BD4BFDEF209}"/>
              </a:ext>
            </a:extLst>
          </p:cNvPr>
          <p:cNvSpPr>
            <a:spLocks noGrp="1"/>
          </p:cNvSpPr>
          <p:nvPr>
            <p:ph idx="1"/>
          </p:nvPr>
        </p:nvSpPr>
        <p:spPr>
          <a:xfrm>
            <a:off x="934034" y="1900301"/>
            <a:ext cx="10131425" cy="3649133"/>
          </a:xfrm>
        </p:spPr>
        <p:txBody>
          <a:bodyPr/>
          <a:lstStyle/>
          <a:p>
            <a:pPr marL="0" indent="0">
              <a:buNone/>
            </a:pPr>
            <a:r>
              <a:rPr lang="en-US" dirty="0">
                <a:solidFill>
                  <a:srgbClr val="00B0F0"/>
                </a:solidFill>
                <a:latin typeface="Algerian" panose="04020705040A02060702" pitchFamily="82" charset="0"/>
                <a:sym typeface="Wingdings" panose="05000000000000000000" pitchFamily="2" charset="2"/>
              </a:rPr>
              <a:t>Tuple is a collection of Python objects much like a list. The sequence of values stored in a tuple can be of any type, and they are indexed by integers. </a:t>
            </a:r>
          </a:p>
          <a:p>
            <a:pPr marL="0" indent="0">
              <a:buNone/>
            </a:pPr>
            <a:r>
              <a:rPr lang="en-US" dirty="0">
                <a:solidFill>
                  <a:srgbClr val="FFFF00"/>
                </a:solidFill>
                <a:latin typeface="Algerian" panose="04020705040A02060702" pitchFamily="82" charset="0"/>
                <a:sym typeface="Wingdings" panose="05000000000000000000" pitchFamily="2" charset="2"/>
              </a:rPr>
              <a:t></a:t>
            </a:r>
            <a:r>
              <a:rPr lang="en-US" dirty="0">
                <a:solidFill>
                  <a:srgbClr val="FFFF00"/>
                </a:solidFill>
                <a:latin typeface="Algerian" panose="04020705040A02060702" pitchFamily="82" charset="0"/>
              </a:rPr>
              <a:t>A NamedTuple returns a tuple object with names for each position instead of indexes starting from zero, which the ordinary tuples lack. </a:t>
            </a:r>
          </a:p>
          <a:p>
            <a:pPr marL="0" indent="0">
              <a:buNone/>
            </a:pPr>
            <a:r>
              <a:rPr lang="en-US" dirty="0">
                <a:solidFill>
                  <a:srgbClr val="FFFF00"/>
                </a:solidFill>
                <a:latin typeface="Algerian" panose="04020705040A02060702" pitchFamily="82" charset="0"/>
                <a:sym typeface="Wingdings" panose="05000000000000000000" pitchFamily="2" charset="2"/>
              </a:rPr>
              <a:t></a:t>
            </a:r>
            <a:r>
              <a:rPr lang="en-US" dirty="0">
                <a:solidFill>
                  <a:srgbClr val="FFFF00"/>
                </a:solidFill>
                <a:latin typeface="Algerian" panose="04020705040A02060702" pitchFamily="82" charset="0"/>
              </a:rPr>
              <a:t>For example, consider a tuple names student where the first element represents fname, second represents lname and the third element represents the DOB. Suppose for calling fname instead of remembering the index position you can actually call the element by using the fname argument, then it will be really easy for accessing tuples element. This functionality is provided by the NamedTuple.</a:t>
            </a:r>
            <a:endParaRPr lang="en-IN"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2320573" y="666156"/>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216107" y="831719"/>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3499631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1094457" y="-265180"/>
            <a:ext cx="10131425" cy="1456267"/>
          </a:xfrm>
        </p:spPr>
        <p:txBody>
          <a:bodyPr/>
          <a:lstStyle/>
          <a:p>
            <a:pPr algn="just"/>
            <a:r>
              <a:rPr lang="en-US" b="1" dirty="0">
                <a:solidFill>
                  <a:srgbClr val="00B0F0"/>
                </a:solidFill>
                <a:latin typeface="Algerian" panose="04020705040A02060702" pitchFamily="82" charset="0"/>
              </a:rPr>
              <a:t>                   Tuples    </a:t>
            </a:r>
            <a:r>
              <a:rPr lang="en-US" b="1" dirty="0">
                <a:solidFill>
                  <a:srgbClr val="FFFF00"/>
                </a:solidFill>
                <a:latin typeface="Algerian" panose="04020705040A02060702" pitchFamily="82" charset="0"/>
                <a:sym typeface="Wingdings" panose="05000000000000000000" pitchFamily="2" charset="2"/>
              </a:rPr>
              <a:t>namedtuple</a:t>
            </a:r>
            <a:endParaRPr lang="en-IN" b="1"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2320573" y="64577"/>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087770" y="158176"/>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Picture 7">
            <a:extLst>
              <a:ext uri="{FF2B5EF4-FFF2-40B4-BE49-F238E27FC236}">
                <a16:creationId xmlns:a16="http://schemas.microsoft.com/office/drawing/2014/main" id="{8798F2CE-4EC7-4D48-BC98-31EEFC2C59E2}"/>
              </a:ext>
            </a:extLst>
          </p:cNvPr>
          <p:cNvPicPr>
            <a:picLocks noChangeAspect="1"/>
          </p:cNvPicPr>
          <p:nvPr/>
        </p:nvPicPr>
        <p:blipFill>
          <a:blip r:embed="rId3"/>
          <a:stretch>
            <a:fillRect/>
          </a:stretch>
        </p:blipFill>
        <p:spPr>
          <a:xfrm>
            <a:off x="1556084" y="1191086"/>
            <a:ext cx="8791073" cy="5209713"/>
          </a:xfrm>
          <a:prstGeom prst="rect">
            <a:avLst/>
          </a:prstGeom>
        </p:spPr>
      </p:pic>
    </p:spTree>
    <p:extLst>
      <p:ext uri="{BB962C8B-B14F-4D97-AF65-F5344CB8AC3E}">
        <p14:creationId xmlns:p14="http://schemas.microsoft.com/office/powerpoint/2010/main" val="7620799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2137327" y="128317"/>
            <a:ext cx="10131425" cy="1456267"/>
          </a:xfrm>
        </p:spPr>
        <p:txBody>
          <a:bodyPr/>
          <a:lstStyle/>
          <a:p>
            <a:pPr algn="just"/>
            <a:r>
              <a:rPr lang="en-US" b="1" dirty="0">
                <a:solidFill>
                  <a:srgbClr val="00B0F0"/>
                </a:solidFill>
                <a:latin typeface="Algerian" panose="04020705040A02060702" pitchFamily="82" charset="0"/>
              </a:rPr>
              <a:t>                   List   </a:t>
            </a:r>
            <a:r>
              <a:rPr lang="en-US" b="1" dirty="0">
                <a:solidFill>
                  <a:srgbClr val="FFFF00"/>
                </a:solidFill>
                <a:latin typeface="Algerian" panose="04020705040A02060702" pitchFamily="82" charset="0"/>
                <a:sym typeface="Wingdings" panose="05000000000000000000" pitchFamily="2" charset="2"/>
              </a:rPr>
              <a:t>Deque</a:t>
            </a:r>
            <a:endParaRPr lang="en-IN" b="1" dirty="0">
              <a:solidFill>
                <a:srgbClr val="FFFF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CBF24891-BA41-4009-AD86-2BD4BFDEF209}"/>
              </a:ext>
            </a:extLst>
          </p:cNvPr>
          <p:cNvSpPr>
            <a:spLocks noGrp="1"/>
          </p:cNvSpPr>
          <p:nvPr>
            <p:ph idx="1"/>
          </p:nvPr>
        </p:nvSpPr>
        <p:spPr>
          <a:xfrm>
            <a:off x="685382" y="1486183"/>
            <a:ext cx="10131425" cy="3649133"/>
          </a:xfrm>
        </p:spPr>
        <p:txBody>
          <a:bodyPr/>
          <a:lstStyle/>
          <a:p>
            <a:pPr marL="0" indent="0">
              <a:buNone/>
            </a:pPr>
            <a:r>
              <a:rPr lang="en-US" dirty="0">
                <a:solidFill>
                  <a:srgbClr val="00B0F0"/>
                </a:solidFill>
                <a:latin typeface="Algerian" panose="04020705040A02060702" pitchFamily="82" charset="0"/>
                <a:sym typeface="Wingdings" panose="05000000000000000000" pitchFamily="2" charset="2"/>
              </a:rPr>
              <a:t></a:t>
            </a:r>
            <a:r>
              <a:rPr lang="en-US" dirty="0">
                <a:solidFill>
                  <a:srgbClr val="00B0F0"/>
                </a:solidFill>
                <a:latin typeface="Algerian" panose="04020705040A02060702" pitchFamily="82" charset="0"/>
              </a:rPr>
              <a:t>Lists are just like dynamic sized arrays, declared in other languages (vector in C++ and ArrayList in Java). Lists need not be homogeneous always which makes it a most powerful tool in Python. A single list may contain Datatypes like Integers, Strings, as well as Objects. Lists are mutable, and hence, they can be altered even after their creation. New elements can be appended at the end</a:t>
            </a:r>
            <a:r>
              <a:rPr lang="en-US" dirty="0">
                <a:solidFill>
                  <a:srgbClr val="FFFF00"/>
                </a:solidFill>
                <a:latin typeface="Algerian" panose="04020705040A02060702" pitchFamily="82" charset="0"/>
              </a:rPr>
              <a:t>.</a:t>
            </a:r>
          </a:p>
          <a:p>
            <a:pPr marL="0" indent="0">
              <a:buNone/>
            </a:pPr>
            <a:endParaRPr lang="en-US" dirty="0">
              <a:solidFill>
                <a:srgbClr val="FFFF00"/>
              </a:solidFill>
              <a:latin typeface="Algerian" panose="04020705040A02060702" pitchFamily="82" charset="0"/>
              <a:sym typeface="Wingdings" panose="05000000000000000000" pitchFamily="2" charset="2"/>
            </a:endParaRPr>
          </a:p>
          <a:p>
            <a:pPr marL="0" indent="0">
              <a:buNone/>
            </a:pPr>
            <a:r>
              <a:rPr lang="en-US" dirty="0">
                <a:solidFill>
                  <a:srgbClr val="FFFF00"/>
                </a:solidFill>
                <a:latin typeface="Algerian" panose="04020705040A02060702" pitchFamily="82" charset="0"/>
                <a:sym typeface="Wingdings" panose="05000000000000000000" pitchFamily="2" charset="2"/>
              </a:rPr>
              <a:t>Deque (Doubly Ended Queue) is the optimized list for quicker append and pop operations from both sides of the container. It provides O(1) time complexity for append and pop operations as compared to list with O(n) time complexity.</a:t>
            </a: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3351179" y="350438"/>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408613" y="530524"/>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6165598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2137327" y="128317"/>
            <a:ext cx="10131425" cy="1456267"/>
          </a:xfrm>
        </p:spPr>
        <p:txBody>
          <a:bodyPr/>
          <a:lstStyle/>
          <a:p>
            <a:pPr algn="just"/>
            <a:r>
              <a:rPr lang="en-US" b="1" dirty="0">
                <a:solidFill>
                  <a:srgbClr val="00B0F0"/>
                </a:solidFill>
                <a:latin typeface="Algerian" panose="04020705040A02060702" pitchFamily="82" charset="0"/>
              </a:rPr>
              <a:t>                   List   </a:t>
            </a:r>
            <a:r>
              <a:rPr lang="en-US" b="1" dirty="0">
                <a:solidFill>
                  <a:srgbClr val="FFFF00"/>
                </a:solidFill>
                <a:latin typeface="Algerian" panose="04020705040A02060702" pitchFamily="82" charset="0"/>
                <a:sym typeface="Wingdings" panose="05000000000000000000" pitchFamily="2" charset="2"/>
              </a:rPr>
              <a:t>Deque</a:t>
            </a:r>
            <a:endParaRPr lang="en-IN" b="1"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3351179" y="350438"/>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408613" y="530524"/>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9" name="Picture 8">
            <a:extLst>
              <a:ext uri="{FF2B5EF4-FFF2-40B4-BE49-F238E27FC236}">
                <a16:creationId xmlns:a16="http://schemas.microsoft.com/office/drawing/2014/main" id="{E09566FB-545C-4C95-BDB5-61C576815F05}"/>
              </a:ext>
            </a:extLst>
          </p:cNvPr>
          <p:cNvPicPr>
            <a:picLocks noChangeAspect="1"/>
          </p:cNvPicPr>
          <p:nvPr/>
        </p:nvPicPr>
        <p:blipFill>
          <a:blip r:embed="rId3"/>
          <a:stretch>
            <a:fillRect/>
          </a:stretch>
        </p:blipFill>
        <p:spPr>
          <a:xfrm>
            <a:off x="1082843" y="1362462"/>
            <a:ext cx="9543872" cy="5194400"/>
          </a:xfrm>
          <a:prstGeom prst="rect">
            <a:avLst/>
          </a:prstGeom>
        </p:spPr>
      </p:pic>
    </p:spTree>
    <p:extLst>
      <p:ext uri="{BB962C8B-B14F-4D97-AF65-F5344CB8AC3E}">
        <p14:creationId xmlns:p14="http://schemas.microsoft.com/office/powerpoint/2010/main" val="25044427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2060575" y="-296799"/>
            <a:ext cx="10131425" cy="1456267"/>
          </a:xfrm>
        </p:spPr>
        <p:txBody>
          <a:bodyPr/>
          <a:lstStyle/>
          <a:p>
            <a:pPr algn="just"/>
            <a:r>
              <a:rPr lang="en-US" b="1" dirty="0">
                <a:solidFill>
                  <a:srgbClr val="00B0F0"/>
                </a:solidFill>
                <a:latin typeface="Algerian" panose="04020705040A02060702" pitchFamily="82" charset="0"/>
              </a:rPr>
              <a:t>                   List   </a:t>
            </a:r>
            <a:r>
              <a:rPr lang="en-US" b="1" dirty="0">
                <a:solidFill>
                  <a:srgbClr val="FFFF00"/>
                </a:solidFill>
                <a:latin typeface="Algerian" panose="04020705040A02060702" pitchFamily="82" charset="0"/>
                <a:sym typeface="Wingdings" panose="05000000000000000000" pitchFamily="2" charset="2"/>
              </a:rPr>
              <a:t></a:t>
            </a:r>
            <a:r>
              <a:rPr lang="en-US" b="1" dirty="0" err="1">
                <a:solidFill>
                  <a:srgbClr val="FFFF00"/>
                </a:solidFill>
                <a:latin typeface="Algerian" panose="04020705040A02060702" pitchFamily="82" charset="0"/>
                <a:sym typeface="Wingdings" panose="05000000000000000000" pitchFamily="2" charset="2"/>
              </a:rPr>
              <a:t>userlist</a:t>
            </a:r>
            <a:endParaRPr lang="en-IN" b="1" dirty="0">
              <a:solidFill>
                <a:srgbClr val="FFFF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CBF24891-BA41-4009-AD86-2BD4BFDEF209}"/>
              </a:ext>
            </a:extLst>
          </p:cNvPr>
          <p:cNvSpPr>
            <a:spLocks noGrp="1"/>
          </p:cNvSpPr>
          <p:nvPr>
            <p:ph idx="1"/>
          </p:nvPr>
        </p:nvSpPr>
        <p:spPr>
          <a:xfrm>
            <a:off x="877885" y="-401074"/>
            <a:ext cx="10131425" cy="3649133"/>
          </a:xfrm>
        </p:spPr>
        <p:txBody>
          <a:bodyPr>
            <a:normAutofit/>
          </a:bodyPr>
          <a:lstStyle/>
          <a:p>
            <a:pPr marL="0" indent="0">
              <a:buNone/>
            </a:pPr>
            <a:r>
              <a:rPr lang="en-US" sz="1400" dirty="0">
                <a:solidFill>
                  <a:srgbClr val="FFFF00"/>
                </a:solidFill>
                <a:latin typeface="Algerian" panose="04020705040A02060702" pitchFamily="82" charset="0"/>
                <a:sym typeface="Wingdings" panose="05000000000000000000" pitchFamily="2" charset="2"/>
              </a:rPr>
              <a:t>UserList is a list like container that acts as a wrapper around the list objects. This is useful when someone wants to create their own list with some modified or additional functionality.</a:t>
            </a: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3282595" y="0"/>
            <a:ext cx="1012024" cy="1012024"/>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5296318" y="154608"/>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Picture 7">
            <a:extLst>
              <a:ext uri="{FF2B5EF4-FFF2-40B4-BE49-F238E27FC236}">
                <a16:creationId xmlns:a16="http://schemas.microsoft.com/office/drawing/2014/main" id="{9107DD7E-EC59-4BE8-B66B-4D2046D5B04E}"/>
              </a:ext>
            </a:extLst>
          </p:cNvPr>
          <p:cNvPicPr>
            <a:picLocks noChangeAspect="1"/>
          </p:cNvPicPr>
          <p:nvPr/>
        </p:nvPicPr>
        <p:blipFill>
          <a:blip r:embed="rId3"/>
          <a:stretch>
            <a:fillRect/>
          </a:stretch>
        </p:blipFill>
        <p:spPr>
          <a:xfrm>
            <a:off x="1182691" y="1892094"/>
            <a:ext cx="9324888" cy="4739679"/>
          </a:xfrm>
          <a:prstGeom prst="rect">
            <a:avLst/>
          </a:prstGeom>
        </p:spPr>
      </p:pic>
    </p:spTree>
    <p:extLst>
      <p:ext uri="{BB962C8B-B14F-4D97-AF65-F5344CB8AC3E}">
        <p14:creationId xmlns:p14="http://schemas.microsoft.com/office/powerpoint/2010/main" val="1273163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B087A-7CBB-4A9D-B719-BBA98348DFEA}"/>
              </a:ext>
            </a:extLst>
          </p:cNvPr>
          <p:cNvSpPr>
            <a:spLocks noGrp="1"/>
          </p:cNvSpPr>
          <p:nvPr>
            <p:ph type="title"/>
          </p:nvPr>
        </p:nvSpPr>
        <p:spPr>
          <a:xfrm>
            <a:off x="685800" y="64364"/>
            <a:ext cx="10131425" cy="1456267"/>
          </a:xfrm>
        </p:spPr>
        <p:txBody>
          <a:bodyPr/>
          <a:lstStyle/>
          <a:p>
            <a:pPr algn="ctr"/>
            <a:r>
              <a:rPr lang="en-US" dirty="0">
                <a:solidFill>
                  <a:srgbClr val="00B0F0"/>
                </a:solidFill>
                <a:latin typeface="Algerian" panose="04020705040A02060702" pitchFamily="82" charset="0"/>
              </a:rPr>
              <a:t>        </a:t>
            </a:r>
            <a:r>
              <a:rPr lang="en-US" b="1" dirty="0">
                <a:solidFill>
                  <a:srgbClr val="00B0F0"/>
                </a:solidFill>
                <a:latin typeface="Algerian" panose="04020705040A02060702" pitchFamily="82" charset="0"/>
              </a:rPr>
              <a:t>&gt;&gt;Why Do we need context managers?</a:t>
            </a:r>
            <a:endParaRPr lang="en-IN" b="1" dirty="0">
              <a:solidFill>
                <a:srgbClr val="00B0F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B03F8C41-6FAB-4EF8-944D-C4C5D9130180}"/>
              </a:ext>
            </a:extLst>
          </p:cNvPr>
          <p:cNvSpPr>
            <a:spLocks noGrp="1"/>
          </p:cNvSpPr>
          <p:nvPr>
            <p:ph idx="1"/>
          </p:nvPr>
        </p:nvSpPr>
        <p:spPr>
          <a:xfrm>
            <a:off x="782054" y="1732993"/>
            <a:ext cx="10131425" cy="3649133"/>
          </a:xfrm>
        </p:spPr>
        <p:txBody>
          <a:bodyPr>
            <a:normAutofit lnSpcReduction="10000"/>
          </a:bodyPr>
          <a:lstStyle/>
          <a:p>
            <a:pPr marL="0" indent="0">
              <a:buNone/>
            </a:pPr>
            <a:endParaRPr lang="en-US" dirty="0">
              <a:solidFill>
                <a:srgbClr val="FFFF00"/>
              </a:solidFill>
              <a:latin typeface="Algerian" panose="04020705040A02060702" pitchFamily="82" charset="0"/>
              <a:sym typeface="Wingdings" panose="05000000000000000000" pitchFamily="2" charset="2"/>
            </a:endParaRPr>
          </a:p>
          <a:p>
            <a:pPr marL="0" indent="0">
              <a:buNone/>
            </a:pPr>
            <a:endParaRPr lang="en-US" dirty="0">
              <a:solidFill>
                <a:srgbClr val="FFFF00"/>
              </a:solidFill>
              <a:latin typeface="Algerian" panose="04020705040A02060702" pitchFamily="82" charset="0"/>
              <a:sym typeface="Wingdings" panose="05000000000000000000" pitchFamily="2" charset="2"/>
            </a:endParaRPr>
          </a:p>
          <a:p>
            <a:pPr marL="0" indent="0">
              <a:buNone/>
            </a:pPr>
            <a:r>
              <a:rPr lang="en-US" dirty="0">
                <a:solidFill>
                  <a:srgbClr val="FFFF00"/>
                </a:solidFill>
                <a:latin typeface="Algerian" panose="04020705040A02060702" pitchFamily="82" charset="0"/>
                <a:sym typeface="Wingdings" panose="05000000000000000000" pitchFamily="2" charset="2"/>
              </a:rPr>
              <a:t></a:t>
            </a:r>
            <a:r>
              <a:rPr lang="en-US" dirty="0">
                <a:solidFill>
                  <a:srgbClr val="FFFF00"/>
                </a:solidFill>
                <a:latin typeface="Algerian" panose="04020705040A02060702" pitchFamily="82" charset="0"/>
              </a:rPr>
              <a:t>in a public library books are issued and the records of the book issues are  </a:t>
            </a:r>
            <a:r>
              <a:rPr lang="en-IN" dirty="0">
                <a:solidFill>
                  <a:srgbClr val="FFFF00"/>
                </a:solidFill>
                <a:latin typeface="Algerian" panose="04020705040A02060702" pitchFamily="82" charset="0"/>
              </a:rPr>
              <a:t>kept in a register Notebook. Now suppose in holidays the demand of novels increased and people issued novels for a week but did not return because the library does not charge any overdue fine[it’s a public library :)] and they could not return the book due to their hectic schedule or they misplaced the book or whatever so reason. Now if the number of defaulters who did not close their book issue accounts keeps on increasing the library system would slow down in issuing books due to lack of resources and ultimately it would collapse due to lack of books.  </a:t>
            </a:r>
          </a:p>
          <a:p>
            <a:pPr marL="0" indent="0">
              <a:buNone/>
            </a:pPr>
            <a:r>
              <a:rPr lang="en-IN" dirty="0">
                <a:solidFill>
                  <a:srgbClr val="FFFF00"/>
                </a:solidFill>
                <a:latin typeface="Algerian" panose="04020705040A02060702" pitchFamily="82" charset="0"/>
                <a:sym typeface="Wingdings" panose="05000000000000000000" pitchFamily="2" charset="2"/>
              </a:rPr>
              <a:t> Visualize  this example above as an analogy in programming </a:t>
            </a:r>
            <a:endParaRPr lang="en-IN" dirty="0">
              <a:solidFill>
                <a:srgbClr val="FFFF00"/>
              </a:solidFill>
              <a:latin typeface="Algerian" panose="04020705040A02060702" pitchFamily="82" charset="0"/>
            </a:endParaRPr>
          </a:p>
          <a:p>
            <a:pPr marL="0" indent="0">
              <a:buNone/>
            </a:pPr>
            <a:endParaRPr lang="en-IN" dirty="0">
              <a:solidFill>
                <a:srgbClr val="FFFF00"/>
              </a:solidFill>
              <a:latin typeface="Algerian" panose="04020705040A02060702" pitchFamily="82" charset="0"/>
            </a:endParaRPr>
          </a:p>
          <a:p>
            <a:pPr marL="0" indent="0">
              <a:buNone/>
            </a:pPr>
            <a:endParaRPr lang="en-IN" dirty="0">
              <a:solidFill>
                <a:srgbClr val="FFFF00"/>
              </a:solidFill>
              <a:latin typeface="Algerian" panose="04020705040A02060702" pitchFamily="82" charset="0"/>
            </a:endParaRPr>
          </a:p>
          <a:p>
            <a:pPr marL="0" indent="0">
              <a:buNone/>
            </a:pPr>
            <a:endParaRPr lang="en-IN" dirty="0">
              <a:solidFill>
                <a:srgbClr val="FFFF00"/>
              </a:solidFill>
              <a:latin typeface="Algerian" panose="04020705040A02060702" pitchFamily="82" charset="0"/>
            </a:endParaRPr>
          </a:p>
          <a:p>
            <a:pPr marL="0" indent="0">
              <a:buNone/>
            </a:pPr>
            <a:endParaRPr lang="en-US" dirty="0">
              <a:solidFill>
                <a:srgbClr val="FFFF00"/>
              </a:solidFill>
              <a:latin typeface="Algerian" panose="04020705040A02060702" pitchFamily="82" charset="0"/>
            </a:endParaRPr>
          </a:p>
        </p:txBody>
      </p:sp>
      <p:pic>
        <p:nvPicPr>
          <p:cNvPr id="5" name="Picture 4">
            <a:extLst>
              <a:ext uri="{FF2B5EF4-FFF2-40B4-BE49-F238E27FC236}">
                <a16:creationId xmlns:a16="http://schemas.microsoft.com/office/drawing/2014/main" id="{F707F639-9794-4ADF-932D-6FA523ADAA21}"/>
              </a:ext>
            </a:extLst>
          </p:cNvPr>
          <p:cNvPicPr>
            <a:picLocks noChangeAspect="1"/>
          </p:cNvPicPr>
          <p:nvPr/>
        </p:nvPicPr>
        <p:blipFill>
          <a:blip r:embed="rId2"/>
          <a:stretch>
            <a:fillRect/>
          </a:stretch>
        </p:blipFill>
        <p:spPr>
          <a:xfrm>
            <a:off x="1124953" y="4841206"/>
            <a:ext cx="2819400" cy="1619250"/>
          </a:xfrm>
          <a:prstGeom prst="rect">
            <a:avLst/>
          </a:prstGeom>
        </p:spPr>
      </p:pic>
      <p:sp>
        <p:nvSpPr>
          <p:cNvPr id="7" name="Arrow: Right 6">
            <a:extLst>
              <a:ext uri="{FF2B5EF4-FFF2-40B4-BE49-F238E27FC236}">
                <a16:creationId xmlns:a16="http://schemas.microsoft.com/office/drawing/2014/main" id="{274FFBB6-703A-4105-9DBF-F2F8FAEF7F1B}"/>
              </a:ext>
            </a:extLst>
          </p:cNvPr>
          <p:cNvSpPr/>
          <p:nvPr/>
        </p:nvSpPr>
        <p:spPr>
          <a:xfrm>
            <a:off x="4122821" y="5462337"/>
            <a:ext cx="2606842" cy="5775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09A10368-E0F6-46DF-95F4-85B85FDC1025}"/>
              </a:ext>
            </a:extLst>
          </p:cNvPr>
          <p:cNvPicPr>
            <a:picLocks noChangeAspect="1"/>
          </p:cNvPicPr>
          <p:nvPr/>
        </p:nvPicPr>
        <p:blipFill>
          <a:blip r:embed="rId3"/>
          <a:stretch>
            <a:fillRect/>
          </a:stretch>
        </p:blipFill>
        <p:spPr>
          <a:xfrm>
            <a:off x="7149766" y="4841206"/>
            <a:ext cx="3004887" cy="1677146"/>
          </a:xfrm>
          <a:prstGeom prst="rect">
            <a:avLst/>
          </a:prstGeom>
        </p:spPr>
      </p:pic>
      <p:sp>
        <p:nvSpPr>
          <p:cNvPr id="10" name="TextBox 9">
            <a:extLst>
              <a:ext uri="{FF2B5EF4-FFF2-40B4-BE49-F238E27FC236}">
                <a16:creationId xmlns:a16="http://schemas.microsoft.com/office/drawing/2014/main" id="{7874D83A-CD07-4ADF-A66A-D8A387EFB87E}"/>
              </a:ext>
            </a:extLst>
          </p:cNvPr>
          <p:cNvSpPr txBox="1"/>
          <p:nvPr/>
        </p:nvSpPr>
        <p:spPr>
          <a:xfrm>
            <a:off x="4228431" y="5228237"/>
            <a:ext cx="2501231" cy="307777"/>
          </a:xfrm>
          <a:prstGeom prst="rect">
            <a:avLst/>
          </a:prstGeom>
          <a:noFill/>
        </p:spPr>
        <p:txBody>
          <a:bodyPr wrap="square" rtlCol="0">
            <a:spAutoFit/>
          </a:bodyPr>
          <a:lstStyle/>
          <a:p>
            <a:r>
              <a:rPr lang="en-US" sz="1400" dirty="0">
                <a:solidFill>
                  <a:srgbClr val="00B0F0"/>
                </a:solidFill>
              </a:rPr>
              <a:t>Books </a:t>
            </a:r>
            <a:r>
              <a:rPr lang="en-US" sz="1400" dirty="0">
                <a:solidFill>
                  <a:srgbClr val="00B0F0"/>
                </a:solidFill>
                <a:sym typeface="Wingdings" panose="05000000000000000000" pitchFamily="2" charset="2"/>
              </a:rPr>
              <a:t></a:t>
            </a:r>
            <a:r>
              <a:rPr lang="en-US" sz="1400" dirty="0">
                <a:solidFill>
                  <a:srgbClr val="00B0F0"/>
                </a:solidFill>
              </a:rPr>
              <a:t>Databases</a:t>
            </a:r>
            <a:r>
              <a:rPr lang="en-US" sz="1400" dirty="0">
                <a:solidFill>
                  <a:srgbClr val="00B0F0"/>
                </a:solidFill>
                <a:sym typeface="Wingdings" panose="05000000000000000000" pitchFamily="2" charset="2"/>
              </a:rPr>
              <a:t> and file </a:t>
            </a:r>
            <a:endParaRPr lang="en-IN" sz="1400" dirty="0">
              <a:solidFill>
                <a:srgbClr val="00B0F0"/>
              </a:solidFill>
            </a:endParaRPr>
          </a:p>
        </p:txBody>
      </p:sp>
      <p:sp>
        <p:nvSpPr>
          <p:cNvPr id="11" name="TextBox 10">
            <a:extLst>
              <a:ext uri="{FF2B5EF4-FFF2-40B4-BE49-F238E27FC236}">
                <a16:creationId xmlns:a16="http://schemas.microsoft.com/office/drawing/2014/main" id="{A5ED6BC0-77DE-48B9-864C-BBDDD23039DF}"/>
              </a:ext>
            </a:extLst>
          </p:cNvPr>
          <p:cNvSpPr txBox="1"/>
          <p:nvPr/>
        </p:nvSpPr>
        <p:spPr>
          <a:xfrm>
            <a:off x="4228432" y="6039853"/>
            <a:ext cx="2501231" cy="307777"/>
          </a:xfrm>
          <a:prstGeom prst="rect">
            <a:avLst/>
          </a:prstGeom>
          <a:noFill/>
        </p:spPr>
        <p:txBody>
          <a:bodyPr wrap="square" rtlCol="0">
            <a:spAutoFit/>
          </a:bodyPr>
          <a:lstStyle/>
          <a:p>
            <a:r>
              <a:rPr lang="en-US" sz="1400" dirty="0">
                <a:solidFill>
                  <a:srgbClr val="FFFF00"/>
                </a:solidFill>
                <a:sym typeface="Wingdings" panose="05000000000000000000" pitchFamily="2" charset="2"/>
              </a:rPr>
              <a:t>Library  File Management </a:t>
            </a:r>
            <a:endParaRPr lang="en-IN" sz="1400" dirty="0">
              <a:solidFill>
                <a:srgbClr val="FFFF00"/>
              </a:solidFill>
            </a:endParaRPr>
          </a:p>
        </p:txBody>
      </p:sp>
      <p:pic>
        <p:nvPicPr>
          <p:cNvPr id="12" name="Content Placeholder 4">
            <a:extLst>
              <a:ext uri="{FF2B5EF4-FFF2-40B4-BE49-F238E27FC236}">
                <a16:creationId xmlns:a16="http://schemas.microsoft.com/office/drawing/2014/main" id="{C4DCC5EA-EE59-442C-A0DC-DE7642DD20FA}"/>
              </a:ext>
            </a:extLst>
          </p:cNvPr>
          <p:cNvPicPr>
            <a:picLocks noChangeAspect="1"/>
          </p:cNvPicPr>
          <p:nvPr/>
        </p:nvPicPr>
        <p:blipFill>
          <a:blip r:embed="rId4"/>
          <a:stretch>
            <a:fillRect/>
          </a:stretch>
        </p:blipFill>
        <p:spPr>
          <a:xfrm>
            <a:off x="727911" y="292964"/>
            <a:ext cx="999066" cy="999066"/>
          </a:xfrm>
          <a:prstGeom prst="rect">
            <a:avLst/>
          </a:prstGeom>
        </p:spPr>
      </p:pic>
    </p:spTree>
    <p:extLst>
      <p:ext uri="{BB962C8B-B14F-4D97-AF65-F5344CB8AC3E}">
        <p14:creationId xmlns:p14="http://schemas.microsoft.com/office/powerpoint/2010/main" val="19226832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2129306" y="-238728"/>
            <a:ext cx="10131425" cy="1456267"/>
          </a:xfrm>
        </p:spPr>
        <p:txBody>
          <a:bodyPr/>
          <a:lstStyle/>
          <a:p>
            <a:pPr algn="just"/>
            <a:r>
              <a:rPr lang="en-US" b="1" dirty="0">
                <a:solidFill>
                  <a:srgbClr val="00B0F0"/>
                </a:solidFill>
                <a:latin typeface="Algerian" panose="04020705040A02060702" pitchFamily="82" charset="0"/>
              </a:rPr>
              <a:t>          string   </a:t>
            </a:r>
            <a:r>
              <a:rPr lang="en-US" b="1" dirty="0">
                <a:solidFill>
                  <a:srgbClr val="FFFF00"/>
                </a:solidFill>
                <a:latin typeface="Algerian" panose="04020705040A02060702" pitchFamily="82" charset="0"/>
                <a:sym typeface="Wingdings" panose="05000000000000000000" pitchFamily="2" charset="2"/>
              </a:rPr>
              <a:t>userstring</a:t>
            </a:r>
            <a:endParaRPr lang="en-IN" b="1" dirty="0">
              <a:solidFill>
                <a:srgbClr val="FFFF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CBF24891-BA41-4009-AD86-2BD4BFDEF209}"/>
              </a:ext>
            </a:extLst>
          </p:cNvPr>
          <p:cNvSpPr>
            <a:spLocks noGrp="1"/>
          </p:cNvSpPr>
          <p:nvPr>
            <p:ph idx="1"/>
          </p:nvPr>
        </p:nvSpPr>
        <p:spPr>
          <a:xfrm>
            <a:off x="865922" y="-336885"/>
            <a:ext cx="10131425" cy="3649133"/>
          </a:xfrm>
        </p:spPr>
        <p:txBody>
          <a:bodyPr/>
          <a:lstStyle/>
          <a:p>
            <a:pPr marL="0" indent="0">
              <a:buNone/>
            </a:pPr>
            <a:endParaRPr lang="en-US" dirty="0">
              <a:solidFill>
                <a:srgbClr val="FFFF00"/>
              </a:solidFill>
              <a:latin typeface="Algerian" panose="04020705040A02060702" pitchFamily="82" charset="0"/>
              <a:sym typeface="Wingdings" panose="05000000000000000000" pitchFamily="2" charset="2"/>
            </a:endParaRPr>
          </a:p>
          <a:p>
            <a:pPr marL="0" indent="0">
              <a:buNone/>
            </a:pPr>
            <a:r>
              <a:rPr lang="en-US" sz="1400" dirty="0">
                <a:solidFill>
                  <a:srgbClr val="00B0F0"/>
                </a:solidFill>
                <a:latin typeface="Algerian" panose="04020705040A02060702" pitchFamily="82" charset="0"/>
                <a:sym typeface="Wingdings" panose="05000000000000000000" pitchFamily="2" charset="2"/>
              </a:rPr>
              <a:t>Strings are the arrays of bytes representing Unicode characters</a:t>
            </a:r>
            <a:r>
              <a:rPr lang="en-US" sz="1400" dirty="0">
                <a:solidFill>
                  <a:srgbClr val="FFFF00"/>
                </a:solidFill>
                <a:latin typeface="Algerian" panose="04020705040A02060702" pitchFamily="82" charset="0"/>
                <a:sym typeface="Wingdings" panose="05000000000000000000" pitchFamily="2" charset="2"/>
              </a:rPr>
              <a:t>. </a:t>
            </a:r>
          </a:p>
          <a:p>
            <a:pPr marL="0" indent="0">
              <a:buNone/>
            </a:pPr>
            <a:r>
              <a:rPr lang="en-US" sz="1400" dirty="0">
                <a:solidFill>
                  <a:srgbClr val="FFFF00"/>
                </a:solidFill>
                <a:latin typeface="Algerian" panose="04020705040A02060702" pitchFamily="82" charset="0"/>
                <a:sym typeface="Wingdings" panose="05000000000000000000" pitchFamily="2" charset="2"/>
              </a:rPr>
              <a:t>UserString is a string like container and just like UserDict and UserList it acts as a wrapper around string objects. It is used when someone wants to create their own strings with some modified or additional functionality</a:t>
            </a:r>
            <a:r>
              <a:rPr lang="en-US" dirty="0">
                <a:solidFill>
                  <a:srgbClr val="FFFF00"/>
                </a:solidFill>
                <a:latin typeface="Algerian" panose="04020705040A02060702" pitchFamily="82" charset="0"/>
                <a:sym typeface="Wingdings" panose="05000000000000000000" pitchFamily="2" charset="2"/>
              </a:rPr>
              <a:t>. </a:t>
            </a: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2356568" y="109806"/>
            <a:ext cx="868762" cy="868762"/>
          </a:xfrm>
          <a:prstGeom prst="rect">
            <a:avLst/>
          </a:prstGeom>
        </p:spPr>
      </p:pic>
      <p:sp>
        <p:nvSpPr>
          <p:cNvPr id="6" name="Arrow: Up 5">
            <a:extLst>
              <a:ext uri="{FF2B5EF4-FFF2-40B4-BE49-F238E27FC236}">
                <a16:creationId xmlns:a16="http://schemas.microsoft.com/office/drawing/2014/main" id="{34DDDBC7-ED24-4512-AE88-F1E5B3299195}"/>
              </a:ext>
            </a:extLst>
          </p:cNvPr>
          <p:cNvSpPr/>
          <p:nvPr/>
        </p:nvSpPr>
        <p:spPr>
          <a:xfrm>
            <a:off x="4969527" y="212679"/>
            <a:ext cx="220579" cy="553452"/>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5" name="Picture 4">
            <a:extLst>
              <a:ext uri="{FF2B5EF4-FFF2-40B4-BE49-F238E27FC236}">
                <a16:creationId xmlns:a16="http://schemas.microsoft.com/office/drawing/2014/main" id="{60742704-7BDC-48C7-8B9E-20F4E3AAD7C8}"/>
              </a:ext>
            </a:extLst>
          </p:cNvPr>
          <p:cNvPicPr>
            <a:picLocks noChangeAspect="1"/>
          </p:cNvPicPr>
          <p:nvPr/>
        </p:nvPicPr>
        <p:blipFill>
          <a:blip r:embed="rId3"/>
          <a:stretch>
            <a:fillRect/>
          </a:stretch>
        </p:blipFill>
        <p:spPr>
          <a:xfrm>
            <a:off x="865922" y="2286001"/>
            <a:ext cx="10050731" cy="4291262"/>
          </a:xfrm>
          <a:prstGeom prst="rect">
            <a:avLst/>
          </a:prstGeom>
        </p:spPr>
      </p:pic>
    </p:spTree>
    <p:extLst>
      <p:ext uri="{BB962C8B-B14F-4D97-AF65-F5344CB8AC3E}">
        <p14:creationId xmlns:p14="http://schemas.microsoft.com/office/powerpoint/2010/main" val="21844384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72E5-48E1-472A-95A1-F26112EE6E53}"/>
              </a:ext>
            </a:extLst>
          </p:cNvPr>
          <p:cNvSpPr>
            <a:spLocks noGrp="1"/>
          </p:cNvSpPr>
          <p:nvPr>
            <p:ph type="title"/>
          </p:nvPr>
        </p:nvSpPr>
        <p:spPr>
          <a:xfrm>
            <a:off x="1660359" y="-206100"/>
            <a:ext cx="10070984" cy="1313005"/>
          </a:xfrm>
        </p:spPr>
        <p:txBody>
          <a:bodyPr/>
          <a:lstStyle/>
          <a:p>
            <a:pPr algn="just"/>
            <a:r>
              <a:rPr lang="en-US" b="1" dirty="0">
                <a:solidFill>
                  <a:srgbClr val="00B0F0"/>
                </a:solidFill>
                <a:latin typeface="Algerian" panose="04020705040A02060702" pitchFamily="82" charset="0"/>
              </a:rPr>
              <a:t>                       Final Example</a:t>
            </a:r>
            <a:endParaRPr lang="en-IN" b="1"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A1C660A-0CB7-4A27-8D71-7EEFB0CDC73C}"/>
              </a:ext>
            </a:extLst>
          </p:cNvPr>
          <p:cNvPicPr>
            <a:picLocks noChangeAspect="1"/>
          </p:cNvPicPr>
          <p:nvPr/>
        </p:nvPicPr>
        <p:blipFill>
          <a:blip r:embed="rId2"/>
          <a:stretch>
            <a:fillRect/>
          </a:stretch>
        </p:blipFill>
        <p:spPr>
          <a:xfrm>
            <a:off x="3535663" y="83799"/>
            <a:ext cx="803726" cy="803726"/>
          </a:xfrm>
          <a:prstGeom prst="rect">
            <a:avLst/>
          </a:prstGeom>
        </p:spPr>
      </p:pic>
      <p:pic>
        <p:nvPicPr>
          <p:cNvPr id="3" name="Picture 2">
            <a:extLst>
              <a:ext uri="{FF2B5EF4-FFF2-40B4-BE49-F238E27FC236}">
                <a16:creationId xmlns:a16="http://schemas.microsoft.com/office/drawing/2014/main" id="{30D55976-8173-4AAD-97C0-A7EB4D61669B}"/>
              </a:ext>
            </a:extLst>
          </p:cNvPr>
          <p:cNvPicPr>
            <a:picLocks noChangeAspect="1"/>
          </p:cNvPicPr>
          <p:nvPr/>
        </p:nvPicPr>
        <p:blipFill>
          <a:blip r:embed="rId3"/>
          <a:stretch>
            <a:fillRect/>
          </a:stretch>
        </p:blipFill>
        <p:spPr>
          <a:xfrm>
            <a:off x="569495" y="972581"/>
            <a:ext cx="11357809" cy="5801620"/>
          </a:xfrm>
          <a:prstGeom prst="rect">
            <a:avLst/>
          </a:prstGeom>
        </p:spPr>
      </p:pic>
    </p:spTree>
    <p:extLst>
      <p:ext uri="{BB962C8B-B14F-4D97-AF65-F5344CB8AC3E}">
        <p14:creationId xmlns:p14="http://schemas.microsoft.com/office/powerpoint/2010/main" val="15304498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355A02-3E14-43F9-B385-9F09985B9C92}"/>
              </a:ext>
            </a:extLst>
          </p:cNvPr>
          <p:cNvSpPr>
            <a:spLocks noGrp="1"/>
          </p:cNvSpPr>
          <p:nvPr>
            <p:ph type="title"/>
          </p:nvPr>
        </p:nvSpPr>
        <p:spPr>
          <a:xfrm>
            <a:off x="910389" y="132244"/>
            <a:ext cx="10131427" cy="1468800"/>
          </a:xfrm>
        </p:spPr>
        <p:txBody>
          <a:bodyPr/>
          <a:lstStyle/>
          <a:p>
            <a:pPr algn="ctr"/>
            <a:r>
              <a:rPr lang="en-US" dirty="0">
                <a:solidFill>
                  <a:srgbClr val="00B0F0"/>
                </a:solidFill>
                <a:latin typeface="Algerian" panose="04020705040A02060702" pitchFamily="82" charset="0"/>
              </a:rPr>
              <a:t>   thanks And Keep learning </a:t>
            </a:r>
            <a:br>
              <a:rPr lang="en-US" dirty="0">
                <a:solidFill>
                  <a:srgbClr val="00B0F0"/>
                </a:solidFill>
                <a:latin typeface="Algerian" panose="04020705040A02060702" pitchFamily="82" charset="0"/>
              </a:rPr>
            </a:br>
            <a:r>
              <a:rPr lang="en-US" dirty="0">
                <a:solidFill>
                  <a:srgbClr val="FFFF00"/>
                </a:solidFill>
                <a:latin typeface="Algerian" panose="04020705040A02060702" pitchFamily="82" charset="0"/>
              </a:rPr>
              <a:t>some important links</a:t>
            </a:r>
            <a:endParaRPr lang="en-IN" dirty="0">
              <a:solidFill>
                <a:srgbClr val="FFFF00"/>
              </a:solidFill>
              <a:latin typeface="Algerian" panose="04020705040A02060702" pitchFamily="82" charset="0"/>
            </a:endParaRPr>
          </a:p>
        </p:txBody>
      </p:sp>
      <p:sp>
        <p:nvSpPr>
          <p:cNvPr id="5" name="Text Placeholder 4">
            <a:extLst>
              <a:ext uri="{FF2B5EF4-FFF2-40B4-BE49-F238E27FC236}">
                <a16:creationId xmlns:a16="http://schemas.microsoft.com/office/drawing/2014/main" id="{18FF2B28-7180-42D6-A4A2-80532B15D32D}"/>
              </a:ext>
            </a:extLst>
          </p:cNvPr>
          <p:cNvSpPr>
            <a:spLocks noGrp="1"/>
          </p:cNvSpPr>
          <p:nvPr>
            <p:ph type="body" idx="1"/>
          </p:nvPr>
        </p:nvSpPr>
        <p:spPr>
          <a:xfrm>
            <a:off x="790073" y="2261937"/>
            <a:ext cx="10131428" cy="4162926"/>
          </a:xfrm>
        </p:spPr>
        <p:txBody>
          <a:bodyPr>
            <a:normAutofit/>
          </a:bodyPr>
          <a:lstStyle/>
          <a:p>
            <a:pPr algn="ctr"/>
            <a:r>
              <a:rPr lang="en-US" b="1" dirty="0">
                <a:solidFill>
                  <a:srgbClr val="FFFF00"/>
                </a:solidFill>
                <a:latin typeface="Algerian" panose="04020705040A02060702" pitchFamily="82" charset="0"/>
                <a:hlinkClick r:id="rId2">
                  <a:extLst>
                    <a:ext uri="{A12FA001-AC4F-418D-AE19-62706E023703}">
                      <ahyp:hlinkClr xmlns:ahyp="http://schemas.microsoft.com/office/drawing/2018/hyperlinkcolor" val="tx"/>
                    </a:ext>
                  </a:extLst>
                </a:hlinkClick>
              </a:rPr>
              <a:t>https://www.geeksforgeeks.org/python-collections-module/</a:t>
            </a:r>
            <a:endParaRPr lang="en-US" b="1" dirty="0">
              <a:solidFill>
                <a:srgbClr val="FFFF00"/>
              </a:solidFill>
              <a:latin typeface="Algerian" panose="04020705040A02060702" pitchFamily="82" charset="0"/>
            </a:endParaRPr>
          </a:p>
          <a:p>
            <a:pPr algn="ctr"/>
            <a:r>
              <a:rPr lang="en-US" b="1" dirty="0">
                <a:solidFill>
                  <a:srgbClr val="FFFF00"/>
                </a:solidFill>
                <a:latin typeface="Algerian" panose="04020705040A02060702" pitchFamily="82" charset="0"/>
                <a:hlinkClick r:id="rId3">
                  <a:extLst>
                    <a:ext uri="{A12FA001-AC4F-418D-AE19-62706E023703}">
                      <ahyp:hlinkClr xmlns:ahyp="http://schemas.microsoft.com/office/drawing/2018/hyperlinkcolor" val="tx"/>
                    </a:ext>
                  </a:extLst>
                </a:hlinkClick>
              </a:rPr>
              <a:t>https://docs.python.org/3/library/collections.html</a:t>
            </a:r>
            <a:endParaRPr lang="en-US" b="1" dirty="0">
              <a:solidFill>
                <a:srgbClr val="FFFF00"/>
              </a:solidFill>
              <a:latin typeface="Algerian" panose="04020705040A02060702" pitchFamily="82" charset="0"/>
            </a:endParaRPr>
          </a:p>
          <a:p>
            <a:pPr algn="ctr"/>
            <a:r>
              <a:rPr lang="en-US" b="1" dirty="0">
                <a:solidFill>
                  <a:srgbClr val="FFFF00"/>
                </a:solidFill>
                <a:latin typeface="Algerian" panose="04020705040A02060702" pitchFamily="82" charset="0"/>
                <a:hlinkClick r:id="rId4">
                  <a:extLst>
                    <a:ext uri="{A12FA001-AC4F-418D-AE19-62706E023703}">
                      <ahyp:hlinkClr xmlns:ahyp="http://schemas.microsoft.com/office/drawing/2018/hyperlinkcolor" val="tx"/>
                    </a:ext>
                  </a:extLst>
                </a:hlinkClick>
              </a:rPr>
              <a:t>https://www.geeksforgeeks.org/context-manager-in-python/</a:t>
            </a:r>
            <a:endParaRPr lang="en-US" b="1" dirty="0">
              <a:solidFill>
                <a:srgbClr val="FFFF00"/>
              </a:solidFill>
              <a:latin typeface="Algerian" panose="04020705040A02060702" pitchFamily="82" charset="0"/>
            </a:endParaRPr>
          </a:p>
          <a:p>
            <a:pPr algn="ctr"/>
            <a:r>
              <a:rPr lang="en-US" b="1" dirty="0">
                <a:solidFill>
                  <a:srgbClr val="FFFF00"/>
                </a:solidFill>
                <a:latin typeface="Algerian" panose="04020705040A02060702" pitchFamily="82" charset="0"/>
                <a:hlinkClick r:id="rId5">
                  <a:extLst>
                    <a:ext uri="{A12FA001-AC4F-418D-AE19-62706E023703}">
                      <ahyp:hlinkClr xmlns:ahyp="http://schemas.microsoft.com/office/drawing/2018/hyperlinkcolor" val="tx"/>
                    </a:ext>
                  </a:extLst>
                </a:hlinkClick>
              </a:rPr>
              <a:t>https://www.geeksforgeeks.org/context-manager-using-contextmanager-decorator/</a:t>
            </a:r>
            <a:endParaRPr lang="en-US" b="1" dirty="0">
              <a:solidFill>
                <a:srgbClr val="FFFF00"/>
              </a:solidFill>
              <a:latin typeface="Algerian" panose="04020705040A02060702" pitchFamily="82" charset="0"/>
            </a:endParaRPr>
          </a:p>
          <a:p>
            <a:pPr algn="ctr"/>
            <a:r>
              <a:rPr lang="en-US" b="1" dirty="0">
                <a:solidFill>
                  <a:srgbClr val="FFFF00"/>
                </a:solidFill>
                <a:latin typeface="Algerian" panose="04020705040A02060702" pitchFamily="82" charset="0"/>
                <a:hlinkClick r:id="rId6">
                  <a:extLst>
                    <a:ext uri="{A12FA001-AC4F-418D-AE19-62706E023703}">
                      <ahyp:hlinkClr xmlns:ahyp="http://schemas.microsoft.com/office/drawing/2018/hyperlinkcolor" val="tx"/>
                    </a:ext>
                  </a:extLst>
                </a:hlinkClick>
              </a:rPr>
              <a:t>https://book.pythontips.com/en/latest/context_managers.html</a:t>
            </a:r>
            <a:endParaRPr lang="en-US" b="1" dirty="0">
              <a:solidFill>
                <a:srgbClr val="FFFF00"/>
              </a:solidFill>
              <a:latin typeface="Algerian" panose="04020705040A02060702" pitchFamily="82" charset="0"/>
            </a:endParaRPr>
          </a:p>
          <a:p>
            <a:endParaRPr lang="en-US" b="1" dirty="0">
              <a:solidFill>
                <a:srgbClr val="FFFF00"/>
              </a:solidFill>
              <a:latin typeface="Algerian" panose="04020705040A02060702" pitchFamily="82" charset="0"/>
            </a:endParaRPr>
          </a:p>
          <a:p>
            <a:r>
              <a:rPr lang="en-US" b="1" dirty="0">
                <a:solidFill>
                  <a:srgbClr val="FFFF00"/>
                </a:solidFill>
                <a:latin typeface="Algerian" panose="04020705040A02060702" pitchFamily="82" charset="0"/>
              </a:rPr>
              <a:t>	</a:t>
            </a:r>
            <a:r>
              <a:rPr lang="en-US" b="1" dirty="0">
                <a:solidFill>
                  <a:srgbClr val="FF0000"/>
                </a:solidFill>
                <a:latin typeface="Algerian" panose="04020705040A02060702" pitchFamily="82" charset="0"/>
              </a:rPr>
              <a:t>This presentation Git-hub Repository</a:t>
            </a:r>
            <a:r>
              <a:rPr lang="en-US" b="1" dirty="0">
                <a:solidFill>
                  <a:srgbClr val="FFFF00"/>
                </a:solidFill>
                <a:latin typeface="Algerian" panose="04020705040A02060702" pitchFamily="82" charset="0"/>
              </a:rPr>
              <a:t>: </a:t>
            </a:r>
            <a:r>
              <a:rPr lang="en-US" b="1" dirty="0">
                <a:solidFill>
                  <a:srgbClr val="00B0F0"/>
                </a:solidFill>
                <a:latin typeface="Algerian" panose="04020705040A02060702" pitchFamily="82" charset="0"/>
                <a:hlinkClick r:id="rId7">
                  <a:extLst>
                    <a:ext uri="{A12FA001-AC4F-418D-AE19-62706E023703}">
                      <ahyp:hlinkClr xmlns:ahyp="http://schemas.microsoft.com/office/drawing/2018/hyperlinkcolor" val="tx"/>
                    </a:ext>
                  </a:extLst>
                </a:hlinkClick>
              </a:rPr>
              <a:t>github link</a:t>
            </a:r>
            <a:endParaRPr lang="en-US" b="1" dirty="0">
              <a:solidFill>
                <a:srgbClr val="00B0F0"/>
              </a:solidFill>
              <a:latin typeface="Algerian" panose="04020705040A02060702" pitchFamily="82" charset="0"/>
            </a:endParaRPr>
          </a:p>
          <a:p>
            <a:pPr algn="ctr"/>
            <a:endParaRPr lang="en-US" b="1" dirty="0">
              <a:solidFill>
                <a:srgbClr val="FFFF00"/>
              </a:solidFill>
              <a:latin typeface="Algerian" panose="04020705040A02060702" pitchFamily="82" charset="0"/>
            </a:endParaRPr>
          </a:p>
        </p:txBody>
      </p:sp>
      <p:pic>
        <p:nvPicPr>
          <p:cNvPr id="3" name="Picture 2">
            <a:extLst>
              <a:ext uri="{FF2B5EF4-FFF2-40B4-BE49-F238E27FC236}">
                <a16:creationId xmlns:a16="http://schemas.microsoft.com/office/drawing/2014/main" id="{F40CC5B7-CEBB-44C4-B6C3-6BDF6CB1578B}"/>
              </a:ext>
            </a:extLst>
          </p:cNvPr>
          <p:cNvPicPr>
            <a:picLocks noChangeAspect="1"/>
          </p:cNvPicPr>
          <p:nvPr/>
        </p:nvPicPr>
        <p:blipFill>
          <a:blip r:embed="rId8"/>
          <a:stretch>
            <a:fillRect/>
          </a:stretch>
        </p:blipFill>
        <p:spPr>
          <a:xfrm>
            <a:off x="1561838" y="425173"/>
            <a:ext cx="1012920" cy="1012920"/>
          </a:xfrm>
          <a:prstGeom prst="rect">
            <a:avLst/>
          </a:prstGeom>
        </p:spPr>
      </p:pic>
    </p:spTree>
    <p:extLst>
      <p:ext uri="{BB962C8B-B14F-4D97-AF65-F5344CB8AC3E}">
        <p14:creationId xmlns:p14="http://schemas.microsoft.com/office/powerpoint/2010/main" val="4415520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49C6C-3031-4D84-A69E-FB6D607CF8F6}"/>
              </a:ext>
            </a:extLst>
          </p:cNvPr>
          <p:cNvSpPr>
            <a:spLocks noGrp="1"/>
          </p:cNvSpPr>
          <p:nvPr>
            <p:ph type="title"/>
          </p:nvPr>
        </p:nvSpPr>
        <p:spPr/>
        <p:txBody>
          <a:bodyPr/>
          <a:lstStyle/>
          <a:p>
            <a:r>
              <a:rPr lang="en-US" dirty="0">
                <a:solidFill>
                  <a:srgbClr val="00B0F0"/>
                </a:solidFill>
                <a:latin typeface="Algerian" panose="04020705040A02060702" pitchFamily="82" charset="0"/>
              </a:rPr>
              <a:t>         </a:t>
            </a:r>
            <a:r>
              <a:rPr lang="en-US" b="1" dirty="0">
                <a:solidFill>
                  <a:srgbClr val="00B0F0"/>
                </a:solidFill>
                <a:latin typeface="Algerian" panose="04020705040A02060702" pitchFamily="82" charset="0"/>
              </a:rPr>
              <a:t>&gt;&gt;Why Do we need context managers?</a:t>
            </a:r>
            <a:endParaRPr lang="en-IN" b="1" dirty="0"/>
          </a:p>
        </p:txBody>
      </p:sp>
      <p:sp>
        <p:nvSpPr>
          <p:cNvPr id="3" name="Content Placeholder 2">
            <a:extLst>
              <a:ext uri="{FF2B5EF4-FFF2-40B4-BE49-F238E27FC236}">
                <a16:creationId xmlns:a16="http://schemas.microsoft.com/office/drawing/2014/main" id="{529699D4-40E5-4BC9-A058-D2E7A9FD65D8}"/>
              </a:ext>
            </a:extLst>
          </p:cNvPr>
          <p:cNvSpPr>
            <a:spLocks noGrp="1"/>
          </p:cNvSpPr>
          <p:nvPr>
            <p:ph idx="1"/>
          </p:nvPr>
        </p:nvSpPr>
        <p:spPr>
          <a:xfrm>
            <a:off x="685801" y="2007683"/>
            <a:ext cx="10131425" cy="3649133"/>
          </a:xfrm>
        </p:spPr>
        <p:txBody>
          <a:bodyPr/>
          <a:lstStyle/>
          <a:p>
            <a:pPr marL="0" indent="0">
              <a:buNone/>
            </a:pPr>
            <a:r>
              <a:rPr lang="en-US" dirty="0">
                <a:solidFill>
                  <a:srgbClr val="FFFF00"/>
                </a:solidFill>
                <a:latin typeface="Algerian" panose="04020705040A02060702" pitchFamily="82" charset="0"/>
                <a:sym typeface="Wingdings" panose="05000000000000000000" pitchFamily="2" charset="2"/>
              </a:rPr>
              <a:t></a:t>
            </a:r>
            <a:r>
              <a:rPr lang="en-US" dirty="0">
                <a:solidFill>
                  <a:srgbClr val="FFFF00"/>
                </a:solidFill>
                <a:latin typeface="Algerian" panose="04020705040A02060702" pitchFamily="82" charset="0"/>
              </a:rPr>
              <a:t>In any programming language, the usage of resources like file operations or database connections is very common. But these resources are limited in supply. Therefore, the main problem lies in making sure to release these resources after usage. If they are not released then it will lead to resource leakage and may cause the system to either slow down or crash. It would be very helpful if user have a mechanism for the automatic setup and teardown of resources</a:t>
            </a:r>
          </a:p>
          <a:p>
            <a:pPr marL="0" indent="0">
              <a:buNone/>
            </a:pPr>
            <a:r>
              <a:rPr lang="en-US" dirty="0">
                <a:solidFill>
                  <a:srgbClr val="FFFF00"/>
                </a:solidFill>
                <a:latin typeface="Algerian" panose="04020705040A02060702" pitchFamily="82" charset="0"/>
                <a:sym typeface="Wingdings" panose="05000000000000000000" pitchFamily="2" charset="2"/>
              </a:rPr>
              <a:t></a:t>
            </a:r>
            <a:r>
              <a:rPr lang="en-US" b="1" dirty="0">
                <a:solidFill>
                  <a:srgbClr val="C00000"/>
                </a:solidFill>
                <a:latin typeface="Algerian" panose="04020705040A02060702" pitchFamily="82" charset="0"/>
                <a:sym typeface="Wingdings" panose="05000000000000000000" pitchFamily="2" charset="2"/>
              </a:rPr>
              <a:t>With</a:t>
            </a:r>
            <a:r>
              <a:rPr lang="en-US" b="1" dirty="0">
                <a:solidFill>
                  <a:srgbClr val="FFFF00"/>
                </a:solidFill>
                <a:latin typeface="Algerian" panose="04020705040A02060702" pitchFamily="82" charset="0"/>
                <a:sym typeface="Wingdings" panose="05000000000000000000" pitchFamily="2" charset="2"/>
              </a:rPr>
              <a:t> </a:t>
            </a:r>
            <a:r>
              <a:rPr lang="en-US" b="1" dirty="0">
                <a:solidFill>
                  <a:srgbClr val="FFFF00"/>
                </a:solidFill>
                <a:latin typeface="Algerian" panose="04020705040A02060702" pitchFamily="82" charset="0"/>
              </a:rPr>
              <a:t>Python, it can be achieved by the usage of context managers which facilitate the proper handling of resources.</a:t>
            </a:r>
          </a:p>
          <a:p>
            <a:pPr marL="0" indent="0">
              <a:buNone/>
            </a:pPr>
            <a:endParaRPr lang="en-IN"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74036238-C6CF-4519-A672-A5D51C5CC9E1}"/>
              </a:ext>
            </a:extLst>
          </p:cNvPr>
          <p:cNvPicPr>
            <a:picLocks noChangeAspect="1"/>
          </p:cNvPicPr>
          <p:nvPr/>
        </p:nvPicPr>
        <p:blipFill>
          <a:blip r:embed="rId2"/>
          <a:stretch>
            <a:fillRect/>
          </a:stretch>
        </p:blipFill>
        <p:spPr>
          <a:xfrm>
            <a:off x="733926" y="893964"/>
            <a:ext cx="999831" cy="999831"/>
          </a:xfrm>
          <a:prstGeom prst="rect">
            <a:avLst/>
          </a:prstGeom>
        </p:spPr>
      </p:pic>
      <p:pic>
        <p:nvPicPr>
          <p:cNvPr id="8" name="Picture 7">
            <a:extLst>
              <a:ext uri="{FF2B5EF4-FFF2-40B4-BE49-F238E27FC236}">
                <a16:creationId xmlns:a16="http://schemas.microsoft.com/office/drawing/2014/main" id="{07FD3ABC-4238-48FA-8E14-825E5C856109}"/>
              </a:ext>
            </a:extLst>
          </p:cNvPr>
          <p:cNvPicPr>
            <a:picLocks noChangeAspect="1"/>
          </p:cNvPicPr>
          <p:nvPr/>
        </p:nvPicPr>
        <p:blipFill>
          <a:blip r:embed="rId3"/>
          <a:stretch>
            <a:fillRect/>
          </a:stretch>
        </p:blipFill>
        <p:spPr>
          <a:xfrm>
            <a:off x="4838947" y="4914284"/>
            <a:ext cx="1600544" cy="1600544"/>
          </a:xfrm>
          <a:prstGeom prst="rect">
            <a:avLst/>
          </a:prstGeom>
        </p:spPr>
      </p:pic>
    </p:spTree>
    <p:extLst>
      <p:ext uri="{BB962C8B-B14F-4D97-AF65-F5344CB8AC3E}">
        <p14:creationId xmlns:p14="http://schemas.microsoft.com/office/powerpoint/2010/main" val="3124378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D72CC-106B-4D25-B287-09DA3C3A4B6B}"/>
              </a:ext>
            </a:extLst>
          </p:cNvPr>
          <p:cNvSpPr>
            <a:spLocks noGrp="1"/>
          </p:cNvSpPr>
          <p:nvPr>
            <p:ph type="title"/>
          </p:nvPr>
        </p:nvSpPr>
        <p:spPr>
          <a:xfrm>
            <a:off x="685801" y="609600"/>
            <a:ext cx="10391273" cy="1456267"/>
          </a:xfrm>
        </p:spPr>
        <p:txBody>
          <a:bodyPr>
            <a:normAutofit fontScale="90000"/>
          </a:bodyPr>
          <a:lstStyle/>
          <a:p>
            <a:r>
              <a:rPr lang="en-US" sz="3600" b="1" dirty="0">
                <a:solidFill>
                  <a:srgbClr val="00B0F0"/>
                </a:solidFill>
                <a:latin typeface="Algerian" panose="04020705040A02060702" pitchFamily="82" charset="0"/>
              </a:rPr>
              <a:t>          &gt;&gt;How do we implement context managers ?</a:t>
            </a:r>
            <a:br>
              <a:rPr lang="en-US" sz="3600" b="1" dirty="0">
                <a:solidFill>
                  <a:srgbClr val="00B0F0"/>
                </a:solidFill>
                <a:latin typeface="Algerian" panose="04020705040A02060702" pitchFamily="82" charset="0"/>
              </a:rPr>
            </a:br>
            <a:endParaRPr lang="en-IN" b="1" dirty="0">
              <a:solidFill>
                <a:srgbClr val="00B0F0"/>
              </a:solidFill>
            </a:endParaRPr>
          </a:p>
        </p:txBody>
      </p:sp>
      <p:pic>
        <p:nvPicPr>
          <p:cNvPr id="6" name="Content Placeholder 5">
            <a:extLst>
              <a:ext uri="{FF2B5EF4-FFF2-40B4-BE49-F238E27FC236}">
                <a16:creationId xmlns:a16="http://schemas.microsoft.com/office/drawing/2014/main" id="{DD29948F-B200-4F86-871D-1EC6950B238E}"/>
              </a:ext>
            </a:extLst>
          </p:cNvPr>
          <p:cNvPicPr>
            <a:picLocks noGrp="1" noChangeAspect="1"/>
          </p:cNvPicPr>
          <p:nvPr>
            <p:ph idx="1"/>
          </p:nvPr>
        </p:nvPicPr>
        <p:blipFill>
          <a:blip r:embed="rId2"/>
          <a:stretch>
            <a:fillRect/>
          </a:stretch>
        </p:blipFill>
        <p:spPr>
          <a:xfrm>
            <a:off x="1515979" y="1764632"/>
            <a:ext cx="8887326" cy="4291263"/>
          </a:xfrm>
        </p:spPr>
      </p:pic>
      <p:pic>
        <p:nvPicPr>
          <p:cNvPr id="4" name="Picture 3">
            <a:extLst>
              <a:ext uri="{FF2B5EF4-FFF2-40B4-BE49-F238E27FC236}">
                <a16:creationId xmlns:a16="http://schemas.microsoft.com/office/drawing/2014/main" id="{D47B95BF-7542-4847-9FF3-2BE4AB2D5896}"/>
              </a:ext>
            </a:extLst>
          </p:cNvPr>
          <p:cNvPicPr>
            <a:picLocks noChangeAspect="1"/>
          </p:cNvPicPr>
          <p:nvPr/>
        </p:nvPicPr>
        <p:blipFill>
          <a:blip r:embed="rId3"/>
          <a:stretch>
            <a:fillRect/>
          </a:stretch>
        </p:blipFill>
        <p:spPr>
          <a:xfrm>
            <a:off x="685801" y="609600"/>
            <a:ext cx="999831" cy="999831"/>
          </a:xfrm>
          <a:prstGeom prst="rect">
            <a:avLst/>
          </a:prstGeom>
        </p:spPr>
      </p:pic>
    </p:spTree>
    <p:extLst>
      <p:ext uri="{BB962C8B-B14F-4D97-AF65-F5344CB8AC3E}">
        <p14:creationId xmlns:p14="http://schemas.microsoft.com/office/powerpoint/2010/main" val="1991109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AED32-2EFD-4FDB-8F6F-C2876D7BEAFE}"/>
              </a:ext>
            </a:extLst>
          </p:cNvPr>
          <p:cNvSpPr>
            <a:spLocks noGrp="1"/>
          </p:cNvSpPr>
          <p:nvPr>
            <p:ph type="title"/>
          </p:nvPr>
        </p:nvSpPr>
        <p:spPr>
          <a:xfrm>
            <a:off x="685801" y="609600"/>
            <a:ext cx="10551694" cy="1456267"/>
          </a:xfrm>
        </p:spPr>
        <p:txBody>
          <a:bodyPr>
            <a:normAutofit/>
          </a:bodyPr>
          <a:lstStyle/>
          <a:p>
            <a: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          &gt;&gt;How do we implement context managers ?</a:t>
            </a:r>
            <a:b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br>
            <a:endParaRPr lang="en-IN" dirty="0"/>
          </a:p>
        </p:txBody>
      </p:sp>
      <p:sp>
        <p:nvSpPr>
          <p:cNvPr id="3" name="Content Placeholder 2">
            <a:extLst>
              <a:ext uri="{FF2B5EF4-FFF2-40B4-BE49-F238E27FC236}">
                <a16:creationId xmlns:a16="http://schemas.microsoft.com/office/drawing/2014/main" id="{D88101E0-5D57-4A79-A79C-56E0DF3DBF85}"/>
              </a:ext>
            </a:extLst>
          </p:cNvPr>
          <p:cNvSpPr>
            <a:spLocks noGrp="1"/>
          </p:cNvSpPr>
          <p:nvPr>
            <p:ph idx="1"/>
          </p:nvPr>
        </p:nvSpPr>
        <p:spPr/>
        <p:txBody>
          <a:bodyPr/>
          <a:lstStyle/>
          <a:p>
            <a:pPr marL="0" indent="0">
              <a:buNone/>
            </a:pPr>
            <a:r>
              <a:rPr lang="en-US" dirty="0">
                <a:solidFill>
                  <a:srgbClr val="FFFF00"/>
                </a:solidFill>
                <a:latin typeface="Algerian" panose="04020705040A02060702" pitchFamily="82" charset="0"/>
              </a:rPr>
              <a:t>In python context managers can be created in two ways:</a:t>
            </a:r>
          </a:p>
          <a:p>
            <a:pPr>
              <a:buFont typeface="Wingdings" panose="05000000000000000000" pitchFamily="2" charset="2"/>
              <a:buChar char="Ø"/>
            </a:pPr>
            <a:r>
              <a:rPr lang="en-US" dirty="0">
                <a:solidFill>
                  <a:srgbClr val="FFFF00"/>
                </a:solidFill>
                <a:latin typeface="Algerian" panose="04020705040A02060702" pitchFamily="82" charset="0"/>
              </a:rPr>
              <a:t>Using classes</a:t>
            </a:r>
          </a:p>
          <a:p>
            <a:pPr>
              <a:buFont typeface="Wingdings" panose="05000000000000000000" pitchFamily="2" charset="2"/>
              <a:buChar char="Ø"/>
            </a:pPr>
            <a:r>
              <a:rPr lang="en-US" dirty="0">
                <a:solidFill>
                  <a:srgbClr val="FFFF00"/>
                </a:solidFill>
                <a:latin typeface="Algerian" panose="04020705040A02060702" pitchFamily="82" charset="0"/>
              </a:rPr>
              <a:t>Using generators and decorators</a:t>
            </a:r>
          </a:p>
          <a:p>
            <a:pPr>
              <a:buFont typeface="Wingdings" panose="05000000000000000000" pitchFamily="2" charset="2"/>
              <a:buChar char="Ø"/>
            </a:pPr>
            <a:endParaRPr lang="en-US" dirty="0">
              <a:solidFill>
                <a:srgbClr val="FFFF00"/>
              </a:solidFill>
              <a:latin typeface="Algerian" panose="04020705040A02060702" pitchFamily="82" charset="0"/>
            </a:endParaRPr>
          </a:p>
          <a:p>
            <a:pPr>
              <a:buFont typeface="Wingdings" panose="05000000000000000000" pitchFamily="2" charset="2"/>
              <a:buChar char="Ø"/>
            </a:pPr>
            <a:endParaRPr lang="en-US" dirty="0">
              <a:solidFill>
                <a:srgbClr val="FFFF00"/>
              </a:solidFill>
              <a:latin typeface="Algerian" panose="04020705040A02060702" pitchFamily="82" charset="0"/>
            </a:endParaRPr>
          </a:p>
          <a:p>
            <a:pPr marL="0" indent="0">
              <a:buNone/>
            </a:pPr>
            <a:endParaRPr lang="en-US"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81D348D-71A9-414F-8919-1FED52D6AFA8}"/>
              </a:ext>
            </a:extLst>
          </p:cNvPr>
          <p:cNvPicPr>
            <a:picLocks noChangeAspect="1"/>
          </p:cNvPicPr>
          <p:nvPr/>
        </p:nvPicPr>
        <p:blipFill>
          <a:blip r:embed="rId2"/>
          <a:stretch>
            <a:fillRect/>
          </a:stretch>
        </p:blipFill>
        <p:spPr>
          <a:xfrm>
            <a:off x="757991" y="609600"/>
            <a:ext cx="999831" cy="999831"/>
          </a:xfrm>
          <a:prstGeom prst="rect">
            <a:avLst/>
          </a:prstGeom>
        </p:spPr>
      </p:pic>
    </p:spTree>
    <p:extLst>
      <p:ext uri="{BB962C8B-B14F-4D97-AF65-F5344CB8AC3E}">
        <p14:creationId xmlns:p14="http://schemas.microsoft.com/office/powerpoint/2010/main" val="3638373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AED32-2EFD-4FDB-8F6F-C2876D7BEAFE}"/>
              </a:ext>
            </a:extLst>
          </p:cNvPr>
          <p:cNvSpPr>
            <a:spLocks noGrp="1"/>
          </p:cNvSpPr>
          <p:nvPr>
            <p:ph type="title"/>
          </p:nvPr>
        </p:nvSpPr>
        <p:spPr>
          <a:xfrm>
            <a:off x="820153" y="302899"/>
            <a:ext cx="10551694" cy="1456267"/>
          </a:xfrm>
        </p:spPr>
        <p:txBody>
          <a:bodyPr>
            <a:normAutofit fontScale="90000"/>
          </a:bodyPr>
          <a:lstStyle/>
          <a:p>
            <a: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          </a:t>
            </a:r>
            <a:b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br>
            <a: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                 &gt;&gt;</a:t>
            </a:r>
            <a:r>
              <a:rPr kumimoji="0" lang="en-US" sz="40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The hello world example!</a:t>
            </a:r>
            <a:br>
              <a:rPr kumimoji="0" lang="en-US" sz="40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br>
            <a:br>
              <a:rPr kumimoji="0" lang="en-US" sz="40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br>
            <a:endParaRPr lang="en-IN" dirty="0"/>
          </a:p>
        </p:txBody>
      </p:sp>
      <p:sp>
        <p:nvSpPr>
          <p:cNvPr id="3" name="Content Placeholder 2">
            <a:extLst>
              <a:ext uri="{FF2B5EF4-FFF2-40B4-BE49-F238E27FC236}">
                <a16:creationId xmlns:a16="http://schemas.microsoft.com/office/drawing/2014/main" id="{D88101E0-5D57-4A79-A79C-56E0DF3DBF85}"/>
              </a:ext>
            </a:extLst>
          </p:cNvPr>
          <p:cNvSpPr>
            <a:spLocks noGrp="1"/>
          </p:cNvSpPr>
          <p:nvPr>
            <p:ph idx="1"/>
          </p:nvPr>
        </p:nvSpPr>
        <p:spPr>
          <a:xfrm>
            <a:off x="685801" y="1708930"/>
            <a:ext cx="10131425" cy="3649133"/>
          </a:xfrm>
        </p:spPr>
        <p:txBody>
          <a:bodyPr/>
          <a:lstStyle/>
          <a:p>
            <a:pPr marL="0" indent="0">
              <a:buNone/>
            </a:pPr>
            <a:endParaRPr lang="en-US" dirty="0">
              <a:solidFill>
                <a:srgbClr val="FFFF00"/>
              </a:solidFill>
              <a:latin typeface="Algerian" panose="04020705040A02060702" pitchFamily="82" charset="0"/>
            </a:endParaRPr>
          </a:p>
          <a:p>
            <a:pPr marL="0" indent="0">
              <a:buNone/>
            </a:pPr>
            <a:endParaRPr lang="en-US" dirty="0">
              <a:solidFill>
                <a:srgbClr val="FFFF00"/>
              </a:solidFill>
              <a:latin typeface="Algerian" panose="04020705040A02060702" pitchFamily="82" charset="0"/>
            </a:endParaRPr>
          </a:p>
          <a:p>
            <a:pPr marL="0" indent="0">
              <a:buNone/>
            </a:pPr>
            <a:endParaRPr lang="en-US" dirty="0">
              <a:solidFill>
                <a:srgbClr val="FFFF00"/>
              </a:solidFill>
              <a:latin typeface="Algerian" panose="04020705040A02060702" pitchFamily="82" charset="0"/>
            </a:endParaRPr>
          </a:p>
          <a:p>
            <a:pPr marL="0" indent="0">
              <a:buNone/>
            </a:pPr>
            <a:endParaRPr lang="en-US" dirty="0">
              <a:solidFill>
                <a:srgbClr val="FFFF00"/>
              </a:solidFill>
              <a:latin typeface="Algerian" panose="04020705040A02060702" pitchFamily="82" charset="0"/>
            </a:endParaRPr>
          </a:p>
          <a:p>
            <a:pPr marL="0" indent="0">
              <a:buNone/>
            </a:pPr>
            <a:endParaRPr lang="en-US" dirty="0">
              <a:solidFill>
                <a:srgbClr val="FFFF00"/>
              </a:solidFill>
              <a:latin typeface="Algerian" panose="04020705040A02060702" pitchFamily="82" charset="0"/>
            </a:endParaRPr>
          </a:p>
          <a:p>
            <a:pPr>
              <a:buFont typeface="Wingdings" panose="05000000000000000000" pitchFamily="2" charset="2"/>
              <a:buChar char="Ø"/>
            </a:pPr>
            <a:endParaRPr lang="en-US" dirty="0">
              <a:solidFill>
                <a:srgbClr val="FFFF00"/>
              </a:solidFill>
              <a:latin typeface="Algerian" panose="04020705040A02060702" pitchFamily="82" charset="0"/>
            </a:endParaRPr>
          </a:p>
          <a:p>
            <a:pPr>
              <a:buFont typeface="Wingdings" panose="05000000000000000000" pitchFamily="2" charset="2"/>
              <a:buChar char="Ø"/>
            </a:pPr>
            <a:endParaRPr lang="en-US" dirty="0">
              <a:solidFill>
                <a:srgbClr val="FFFF00"/>
              </a:solidFill>
              <a:latin typeface="Algerian" panose="04020705040A02060702" pitchFamily="82" charset="0"/>
            </a:endParaRPr>
          </a:p>
          <a:p>
            <a:pPr marL="0" indent="0">
              <a:buNone/>
            </a:pPr>
            <a:endParaRPr lang="en-US"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81D348D-71A9-414F-8919-1FED52D6AFA8}"/>
              </a:ext>
            </a:extLst>
          </p:cNvPr>
          <p:cNvPicPr>
            <a:picLocks noChangeAspect="1"/>
          </p:cNvPicPr>
          <p:nvPr/>
        </p:nvPicPr>
        <p:blipFill>
          <a:blip r:embed="rId2"/>
          <a:stretch>
            <a:fillRect/>
          </a:stretch>
        </p:blipFill>
        <p:spPr>
          <a:xfrm>
            <a:off x="1412270" y="302899"/>
            <a:ext cx="999831" cy="999831"/>
          </a:xfrm>
          <a:prstGeom prst="rect">
            <a:avLst/>
          </a:prstGeom>
        </p:spPr>
      </p:pic>
      <p:pic>
        <p:nvPicPr>
          <p:cNvPr id="5" name="Picture 4">
            <a:extLst>
              <a:ext uri="{FF2B5EF4-FFF2-40B4-BE49-F238E27FC236}">
                <a16:creationId xmlns:a16="http://schemas.microsoft.com/office/drawing/2014/main" id="{7A5F34FB-7100-4E25-83BC-0D2F67320836}"/>
              </a:ext>
            </a:extLst>
          </p:cNvPr>
          <p:cNvPicPr>
            <a:picLocks noChangeAspect="1"/>
          </p:cNvPicPr>
          <p:nvPr/>
        </p:nvPicPr>
        <p:blipFill>
          <a:blip r:embed="rId3"/>
          <a:stretch>
            <a:fillRect/>
          </a:stretch>
        </p:blipFill>
        <p:spPr>
          <a:xfrm>
            <a:off x="1159460" y="1411704"/>
            <a:ext cx="9620270" cy="5359077"/>
          </a:xfrm>
          <a:prstGeom prst="rect">
            <a:avLst/>
          </a:prstGeom>
        </p:spPr>
      </p:pic>
    </p:spTree>
    <p:extLst>
      <p:ext uri="{BB962C8B-B14F-4D97-AF65-F5344CB8AC3E}">
        <p14:creationId xmlns:p14="http://schemas.microsoft.com/office/powerpoint/2010/main" val="2413225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AED32-2EFD-4FDB-8F6F-C2876D7BEAFE}"/>
              </a:ext>
            </a:extLst>
          </p:cNvPr>
          <p:cNvSpPr>
            <a:spLocks noGrp="1"/>
          </p:cNvSpPr>
          <p:nvPr>
            <p:ph type="title"/>
          </p:nvPr>
        </p:nvSpPr>
        <p:spPr>
          <a:xfrm>
            <a:off x="685801" y="609600"/>
            <a:ext cx="10551694" cy="1456267"/>
          </a:xfrm>
        </p:spPr>
        <p:txBody>
          <a:bodyPr>
            <a:normAutofit/>
          </a:bodyPr>
          <a:lstStyle/>
          <a:p>
            <a: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                 &gt;&gt;Implementation: </a:t>
            </a:r>
            <a:r>
              <a:rPr kumimoji="0" lang="en-US" sz="3200" b="1" i="0" u="none" strike="noStrike" kern="1200" cap="all" spc="0" normalizeH="0" baseline="0" noProof="0" dirty="0">
                <a:ln w="3175" cmpd="sng">
                  <a:noFill/>
                </a:ln>
                <a:solidFill>
                  <a:srgbClr val="FFFF00"/>
                </a:solidFill>
                <a:effectLst/>
                <a:uLnTx/>
                <a:uFillTx/>
                <a:latin typeface="Algerian" panose="04020705040A02060702" pitchFamily="82" charset="0"/>
                <a:ea typeface="+mj-ea"/>
                <a:cs typeface="+mj-cs"/>
              </a:rPr>
              <a:t>Using classes</a:t>
            </a:r>
            <a:b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br>
            <a:endParaRPr lang="en-IN" dirty="0"/>
          </a:p>
        </p:txBody>
      </p:sp>
      <p:sp>
        <p:nvSpPr>
          <p:cNvPr id="3" name="Content Placeholder 2">
            <a:extLst>
              <a:ext uri="{FF2B5EF4-FFF2-40B4-BE49-F238E27FC236}">
                <a16:creationId xmlns:a16="http://schemas.microsoft.com/office/drawing/2014/main" id="{D88101E0-5D57-4A79-A79C-56E0DF3DBF85}"/>
              </a:ext>
            </a:extLst>
          </p:cNvPr>
          <p:cNvSpPr>
            <a:spLocks noGrp="1"/>
          </p:cNvSpPr>
          <p:nvPr>
            <p:ph idx="1"/>
          </p:nvPr>
        </p:nvSpPr>
        <p:spPr/>
        <p:txBody>
          <a:bodyPr/>
          <a:lstStyle/>
          <a:p>
            <a:pPr marL="0" indent="0">
              <a:buNone/>
            </a:pPr>
            <a:r>
              <a:rPr lang="en-US" dirty="0">
                <a:solidFill>
                  <a:srgbClr val="FFFF00"/>
                </a:solidFill>
                <a:latin typeface="Algerian" panose="04020705040A02060702" pitchFamily="82" charset="0"/>
                <a:sym typeface="Wingdings" panose="05000000000000000000" pitchFamily="2" charset="2"/>
              </a:rPr>
              <a:t>as we saw in the above hello world! code there is a inbuilt context manager                                              for opening AND EDITING FILE AND THEN CLOSING THE FILE WHICH CAN BE IMPLEMENTED USING THE </a:t>
            </a:r>
            <a:r>
              <a:rPr lang="en-US" dirty="0">
                <a:solidFill>
                  <a:srgbClr val="FF0000"/>
                </a:solidFill>
                <a:latin typeface="Algerian" panose="04020705040A02060702" pitchFamily="82" charset="0"/>
                <a:sym typeface="Wingdings" panose="05000000000000000000" pitchFamily="2" charset="2"/>
              </a:rPr>
              <a:t>“WITH” </a:t>
            </a:r>
            <a:r>
              <a:rPr lang="en-US" dirty="0">
                <a:solidFill>
                  <a:srgbClr val="FFFF00"/>
                </a:solidFill>
                <a:latin typeface="Algerian" panose="04020705040A02060702" pitchFamily="82" charset="0"/>
                <a:sym typeface="Wingdings" panose="05000000000000000000" pitchFamily="2" charset="2"/>
              </a:rPr>
              <a:t>KEYWORD .BUT WE CAN MAKE OUR OWN CONTEXT MANAGER USING 2 WAYS</a:t>
            </a:r>
          </a:p>
          <a:p>
            <a:pPr marL="0" indent="0">
              <a:buNone/>
            </a:pPr>
            <a:r>
              <a:rPr lang="en-US" dirty="0">
                <a:solidFill>
                  <a:srgbClr val="FFFF00"/>
                </a:solidFill>
                <a:latin typeface="Algerian" panose="04020705040A02060702" pitchFamily="82" charset="0"/>
                <a:sym typeface="Wingdings" panose="05000000000000000000" pitchFamily="2" charset="2"/>
              </a:rPr>
              <a:t>the first is with the help of classes </a:t>
            </a:r>
          </a:p>
          <a:p>
            <a:pPr marL="0" indent="0">
              <a:buNone/>
            </a:pPr>
            <a:r>
              <a:rPr lang="en-US" dirty="0">
                <a:solidFill>
                  <a:srgbClr val="FFFF00"/>
                </a:solidFill>
                <a:latin typeface="Algerian" panose="04020705040A02060702" pitchFamily="82" charset="0"/>
                <a:sym typeface="Wingdings" panose="05000000000000000000" pitchFamily="2" charset="2"/>
              </a:rPr>
              <a:t> The user need to ensure that the class has the methods: </a:t>
            </a:r>
            <a:r>
              <a:rPr lang="en-US" dirty="0">
                <a:solidFill>
                  <a:srgbClr val="FF0000"/>
                </a:solidFill>
                <a:latin typeface="Algerian" panose="04020705040A02060702" pitchFamily="82" charset="0"/>
                <a:sym typeface="Wingdings" panose="05000000000000000000" pitchFamily="2" charset="2"/>
              </a:rPr>
              <a:t>__enter__() and __exit__().</a:t>
            </a:r>
            <a:endParaRPr lang="en-US" dirty="0">
              <a:solidFill>
                <a:srgbClr val="FFFF00"/>
              </a:solidFill>
              <a:latin typeface="Algerian" panose="04020705040A02060702" pitchFamily="82" charset="0"/>
              <a:sym typeface="Wingdings" panose="05000000000000000000" pitchFamily="2" charset="2"/>
            </a:endParaRPr>
          </a:p>
          <a:p>
            <a:pPr marL="0" indent="0">
              <a:buNone/>
            </a:pPr>
            <a:endParaRPr lang="en-US" dirty="0">
              <a:solidFill>
                <a:srgbClr val="FFFF00"/>
              </a:solidFill>
              <a:latin typeface="Algerian" panose="04020705040A02060702" pitchFamily="82" charset="0"/>
              <a:sym typeface="Wingdings" panose="05000000000000000000" pitchFamily="2" charset="2"/>
            </a:endParaRPr>
          </a:p>
          <a:p>
            <a:pPr marL="0" indent="0">
              <a:buNone/>
            </a:pPr>
            <a:endParaRPr lang="en-US" dirty="0">
              <a:solidFill>
                <a:srgbClr val="FFFF00"/>
              </a:solidFill>
              <a:latin typeface="Algerian" panose="04020705040A02060702" pitchFamily="82" charset="0"/>
            </a:endParaRPr>
          </a:p>
          <a:p>
            <a:pPr marL="0" indent="0">
              <a:buNone/>
            </a:pPr>
            <a:endParaRPr lang="en-US" dirty="0">
              <a:solidFill>
                <a:srgbClr val="FFFF00"/>
              </a:solidFill>
              <a:latin typeface="Algerian" panose="04020705040A02060702" pitchFamily="82" charset="0"/>
            </a:endParaRPr>
          </a:p>
        </p:txBody>
      </p:sp>
      <p:pic>
        <p:nvPicPr>
          <p:cNvPr id="4" name="Picture 3">
            <a:extLst>
              <a:ext uri="{FF2B5EF4-FFF2-40B4-BE49-F238E27FC236}">
                <a16:creationId xmlns:a16="http://schemas.microsoft.com/office/drawing/2014/main" id="{D81D348D-71A9-414F-8919-1FED52D6AFA8}"/>
              </a:ext>
            </a:extLst>
          </p:cNvPr>
          <p:cNvPicPr>
            <a:picLocks noChangeAspect="1"/>
          </p:cNvPicPr>
          <p:nvPr/>
        </p:nvPicPr>
        <p:blipFill>
          <a:blip r:embed="rId2"/>
          <a:stretch>
            <a:fillRect/>
          </a:stretch>
        </p:blipFill>
        <p:spPr>
          <a:xfrm>
            <a:off x="1383633" y="609600"/>
            <a:ext cx="999831" cy="999831"/>
          </a:xfrm>
          <a:prstGeom prst="rect">
            <a:avLst/>
          </a:prstGeom>
        </p:spPr>
      </p:pic>
    </p:spTree>
    <p:extLst>
      <p:ext uri="{BB962C8B-B14F-4D97-AF65-F5344CB8AC3E}">
        <p14:creationId xmlns:p14="http://schemas.microsoft.com/office/powerpoint/2010/main" val="4046592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AED32-2EFD-4FDB-8F6F-C2876D7BEAFE}"/>
              </a:ext>
            </a:extLst>
          </p:cNvPr>
          <p:cNvSpPr>
            <a:spLocks noGrp="1"/>
          </p:cNvSpPr>
          <p:nvPr>
            <p:ph type="title"/>
          </p:nvPr>
        </p:nvSpPr>
        <p:spPr>
          <a:xfrm>
            <a:off x="735358" y="153164"/>
            <a:ext cx="10551694" cy="1456267"/>
          </a:xfrm>
        </p:spPr>
        <p:txBody>
          <a:bodyPr>
            <a:normAutofit/>
          </a:bodyPr>
          <a:lstStyle/>
          <a:p>
            <a: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t>                 &gt;&gt;Implementation: </a:t>
            </a:r>
            <a:r>
              <a:rPr kumimoji="0" lang="en-US" sz="3200" b="1" i="0" u="none" strike="noStrike" kern="1200" cap="all" spc="0" normalizeH="0" baseline="0" noProof="0" dirty="0">
                <a:ln w="3175" cmpd="sng">
                  <a:noFill/>
                </a:ln>
                <a:solidFill>
                  <a:srgbClr val="FFFF00"/>
                </a:solidFill>
                <a:effectLst/>
                <a:uLnTx/>
                <a:uFillTx/>
                <a:latin typeface="Algerian" panose="04020705040A02060702" pitchFamily="82" charset="0"/>
                <a:ea typeface="+mj-ea"/>
                <a:cs typeface="+mj-cs"/>
              </a:rPr>
              <a:t>Using classes</a:t>
            </a:r>
            <a:br>
              <a:rPr kumimoji="0" lang="en-US" sz="3200" b="1" i="0" u="none" strike="noStrike" kern="1200" cap="all" spc="0" normalizeH="0" baseline="0" noProof="0" dirty="0">
                <a:ln w="3175" cmpd="sng">
                  <a:noFill/>
                </a:ln>
                <a:solidFill>
                  <a:srgbClr val="00B0F0"/>
                </a:solidFill>
                <a:effectLst/>
                <a:uLnTx/>
                <a:uFillTx/>
                <a:latin typeface="Algerian" panose="04020705040A02060702" pitchFamily="82" charset="0"/>
                <a:ea typeface="+mj-ea"/>
                <a:cs typeface="+mj-cs"/>
              </a:rPr>
            </a:br>
            <a:endParaRPr lang="en-IN" dirty="0"/>
          </a:p>
        </p:txBody>
      </p:sp>
      <p:pic>
        <p:nvPicPr>
          <p:cNvPr id="5" name="Content Placeholder 4">
            <a:extLst>
              <a:ext uri="{FF2B5EF4-FFF2-40B4-BE49-F238E27FC236}">
                <a16:creationId xmlns:a16="http://schemas.microsoft.com/office/drawing/2014/main" id="{5D6FFD7E-A523-4342-8DD5-8DF325AEC16D}"/>
              </a:ext>
            </a:extLst>
          </p:cNvPr>
          <p:cNvPicPr>
            <a:picLocks noGrp="1" noChangeAspect="1"/>
          </p:cNvPicPr>
          <p:nvPr>
            <p:ph idx="1"/>
          </p:nvPr>
        </p:nvPicPr>
        <p:blipFill>
          <a:blip r:embed="rId2"/>
          <a:stretch>
            <a:fillRect/>
          </a:stretch>
        </p:blipFill>
        <p:spPr>
          <a:xfrm>
            <a:off x="954505" y="1241480"/>
            <a:ext cx="9729538" cy="5310923"/>
          </a:xfrm>
          <a:prstGeom prst="rect">
            <a:avLst/>
          </a:prstGeom>
        </p:spPr>
      </p:pic>
      <p:pic>
        <p:nvPicPr>
          <p:cNvPr id="4" name="Picture 3">
            <a:extLst>
              <a:ext uri="{FF2B5EF4-FFF2-40B4-BE49-F238E27FC236}">
                <a16:creationId xmlns:a16="http://schemas.microsoft.com/office/drawing/2014/main" id="{D81D348D-71A9-414F-8919-1FED52D6AFA8}"/>
              </a:ext>
            </a:extLst>
          </p:cNvPr>
          <p:cNvPicPr>
            <a:picLocks noChangeAspect="1"/>
          </p:cNvPicPr>
          <p:nvPr/>
        </p:nvPicPr>
        <p:blipFill>
          <a:blip r:embed="rId3"/>
          <a:stretch>
            <a:fillRect/>
          </a:stretch>
        </p:blipFill>
        <p:spPr>
          <a:xfrm>
            <a:off x="1503948" y="153164"/>
            <a:ext cx="999831" cy="999831"/>
          </a:xfrm>
          <a:prstGeom prst="rect">
            <a:avLst/>
          </a:prstGeom>
        </p:spPr>
      </p:pic>
    </p:spTree>
    <p:extLst>
      <p:ext uri="{BB962C8B-B14F-4D97-AF65-F5344CB8AC3E}">
        <p14:creationId xmlns:p14="http://schemas.microsoft.com/office/powerpoint/2010/main" val="26421506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{728AE56C-9FF9-4FF5-A6C2-EF8F565E8091}tf03457452</Template>
  <TotalTime>1642</TotalTime>
  <Words>1458</Words>
  <Application>Microsoft Office PowerPoint</Application>
  <PresentationFormat>Widescreen</PresentationFormat>
  <Paragraphs>99</Paragraphs>
  <Slides>32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Agency FB</vt:lpstr>
      <vt:lpstr>Algerian</vt:lpstr>
      <vt:lpstr>Arial</vt:lpstr>
      <vt:lpstr>Calibri</vt:lpstr>
      <vt:lpstr>Calibri Light</vt:lpstr>
      <vt:lpstr>Wingdings</vt:lpstr>
      <vt:lpstr>Celestial</vt:lpstr>
      <vt:lpstr>Context Manager &amp; Collection Library </vt:lpstr>
      <vt:lpstr>    Part A- Context Managers </vt:lpstr>
      <vt:lpstr>        &gt;&gt;Why Do we need context managers?</vt:lpstr>
      <vt:lpstr>         &gt;&gt;Why Do we need context managers?</vt:lpstr>
      <vt:lpstr>          &gt;&gt;How do we implement context managers ? </vt:lpstr>
      <vt:lpstr>          &gt;&gt;How do we implement context managers ? </vt:lpstr>
      <vt:lpstr>                            &gt;&gt;The hello world example!  </vt:lpstr>
      <vt:lpstr>                 &gt;&gt;Implementation: Using classes </vt:lpstr>
      <vt:lpstr>                 &gt;&gt;Implementation: Using classes </vt:lpstr>
      <vt:lpstr>                 &gt;&gt;The picture below shows exactly the flow of execution </vt:lpstr>
      <vt:lpstr>                 &gt;&gt;Implementation: Using generators </vt:lpstr>
      <vt:lpstr>                 &gt;&gt;Implementation: Using generators </vt:lpstr>
      <vt:lpstr>      &gt;&gt;The picture below shows exactly the flow of execution for generator </vt:lpstr>
      <vt:lpstr>             &gt;&gt;Context manager merits </vt:lpstr>
      <vt:lpstr>     Part B- Collection libraries </vt:lpstr>
      <vt:lpstr>&gt;&gt;Introduction to collection library</vt:lpstr>
      <vt:lpstr>                   dictionary    Counter</vt:lpstr>
      <vt:lpstr>                   dictionary    Counter</vt:lpstr>
      <vt:lpstr>                   dictionary    OrderedDict</vt:lpstr>
      <vt:lpstr>                   dictionary    Counter</vt:lpstr>
      <vt:lpstr>                   dictionary    defaultdict</vt:lpstr>
      <vt:lpstr>                   dictionary    defaultdict</vt:lpstr>
      <vt:lpstr>                   N X (dictionary )   Chainmap</vt:lpstr>
      <vt:lpstr>                   dictionary   USerdict</vt:lpstr>
      <vt:lpstr>                   Tuples    namedtuple</vt:lpstr>
      <vt:lpstr>                   Tuples    namedtuple</vt:lpstr>
      <vt:lpstr>                   List   Deque</vt:lpstr>
      <vt:lpstr>                   List   Deque</vt:lpstr>
      <vt:lpstr>                   List   userlist</vt:lpstr>
      <vt:lpstr>          string   userstring</vt:lpstr>
      <vt:lpstr>                       Final Example</vt:lpstr>
      <vt:lpstr>   thanks And Keep learning  some important 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Context Manager &amp; Container Libraries</dc:title>
  <dc:creator>Aditya Ranjan Jha</dc:creator>
  <cp:lastModifiedBy>Aditya Ranjan Jha</cp:lastModifiedBy>
  <cp:revision>59</cp:revision>
  <dcterms:created xsi:type="dcterms:W3CDTF">2021-06-21T14:45:45Z</dcterms:created>
  <dcterms:modified xsi:type="dcterms:W3CDTF">2021-06-23T17:50:00Z</dcterms:modified>
</cp:coreProperties>
</file>

<file path=docProps/thumbnail.jpeg>
</file>